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26"/>
  </p:notesMasterIdLst>
  <p:handoutMasterIdLst>
    <p:handoutMasterId r:id="rId27"/>
  </p:handoutMasterIdLst>
  <p:sldIdLst>
    <p:sldId id="292" r:id="rId5"/>
    <p:sldId id="297" r:id="rId6"/>
    <p:sldId id="298" r:id="rId7"/>
    <p:sldId id="312" r:id="rId8"/>
    <p:sldId id="311" r:id="rId9"/>
    <p:sldId id="291" r:id="rId10"/>
    <p:sldId id="294" r:id="rId11"/>
    <p:sldId id="295" r:id="rId12"/>
    <p:sldId id="308" r:id="rId13"/>
    <p:sldId id="309" r:id="rId14"/>
    <p:sldId id="310" r:id="rId15"/>
    <p:sldId id="296" r:id="rId16"/>
    <p:sldId id="313" r:id="rId17"/>
    <p:sldId id="302" r:id="rId18"/>
    <p:sldId id="303" r:id="rId19"/>
    <p:sldId id="304" r:id="rId20"/>
    <p:sldId id="305" r:id="rId21"/>
    <p:sldId id="306" r:id="rId22"/>
    <p:sldId id="307" r:id="rId23"/>
    <p:sldId id="314" r:id="rId24"/>
    <p:sldId id="293" r:id="rId25"/>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03A"/>
    <a:srgbClr val="113F6F"/>
    <a:srgbClr val="00ACB6"/>
    <a:srgbClr val="013D61"/>
    <a:srgbClr val="515083"/>
    <a:srgbClr val="2F305C"/>
    <a:srgbClr val="3C4798"/>
    <a:srgbClr val="E68637"/>
    <a:srgbClr val="F6A287"/>
    <a:srgbClr val="E98B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03" autoAdjust="0"/>
    <p:restoredTop sz="94639" autoAdjust="0"/>
  </p:normalViewPr>
  <p:slideViewPr>
    <p:cSldViewPr snapToGrid="0">
      <p:cViewPr varScale="1">
        <p:scale>
          <a:sx n="112" d="100"/>
          <a:sy n="112" d="100"/>
        </p:scale>
        <p:origin x="808" y="192"/>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09/05/25</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09/05/25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09/05/25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09/05/25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09/05/25</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09/05/25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09/05/25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09/05/25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09/05/25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09/05/25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09/05/25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09/05/25</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09/05/25</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5060941" y="0"/>
            <a:ext cx="153926"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09/05/25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013D6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984836" y="3841"/>
            <a:ext cx="153926" cy="6858000"/>
          </a:xfrm>
          <a:prstGeom prst="rect">
            <a:avLst/>
          </a:prstGeom>
          <a:solidFill>
            <a:srgbClr val="00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7B1EF3D6-F267-5A27-D435-C5005BA4AAE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302" b="1411"/>
          <a:stretch/>
        </p:blipFill>
        <p:spPr>
          <a:xfrm>
            <a:off x="0" y="-3841"/>
            <a:ext cx="4984836"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09/05/25</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09/05/25</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09/05/25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09/05/25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09/05/25</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09/05/25</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09/05/25</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DFAB8DF2-5E8E-AAC9-5CFB-04F9609C1AF6}"/>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90775C3D-C100-72AE-04FB-C04AC0D7DE43}"/>
              </a:ext>
            </a:extLst>
          </p:cNvPr>
          <p:cNvSpPr/>
          <p:nvPr userDrawn="1"/>
        </p:nvSpPr>
        <p:spPr>
          <a:xfrm>
            <a:off x="0" y="6174807"/>
            <a:ext cx="12192000" cy="683193"/>
          </a:xfrm>
          <a:prstGeom prst="rect">
            <a:avLst/>
          </a:prstGeom>
          <a:solidFill>
            <a:srgbClr val="113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Parallelogramma 14">
            <a:extLst>
              <a:ext uri="{FF2B5EF4-FFF2-40B4-BE49-F238E27FC236}">
                <a16:creationId xmlns:a16="http://schemas.microsoft.com/office/drawing/2014/main" id="{AF082EE3-41AA-4817-A1CC-C33DDB8F675F}"/>
              </a:ext>
            </a:extLst>
          </p:cNvPr>
          <p:cNvSpPr/>
          <p:nvPr userDrawn="1"/>
        </p:nvSpPr>
        <p:spPr>
          <a:xfrm>
            <a:off x="4434494" y="-124691"/>
            <a:ext cx="2857500" cy="6299498"/>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7" name="Immagine 6">
            <a:extLst>
              <a:ext uri="{FF2B5EF4-FFF2-40B4-BE49-F238E27FC236}">
                <a16:creationId xmlns:a16="http://schemas.microsoft.com/office/drawing/2014/main" id="{B5E029AD-6703-A540-841D-BE7462E7B0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4807"/>
            <a:ext cx="3707476" cy="683193"/>
          </a:xfrm>
          <a:prstGeom prst="rect">
            <a:avLst/>
          </a:prstGeom>
        </p:spPr>
      </p:pic>
      <p:sp>
        <p:nvSpPr>
          <p:cNvPr id="9" name="Rettangolo 8">
            <a:extLst>
              <a:ext uri="{FF2B5EF4-FFF2-40B4-BE49-F238E27FC236}">
                <a16:creationId xmlns:a16="http://schemas.microsoft.com/office/drawing/2014/main" id="{D1867750-EA89-EFEA-40CB-4FA8E18FEF5A}"/>
              </a:ext>
            </a:extLst>
          </p:cNvPr>
          <p:cNvSpPr/>
          <p:nvPr userDrawn="1"/>
        </p:nvSpPr>
        <p:spPr>
          <a:xfrm rot="16200000">
            <a:off x="6073140" y="76728"/>
            <a:ext cx="45719" cy="12191999"/>
          </a:xfrm>
          <a:prstGeom prst="rect">
            <a:avLst/>
          </a:prstGeom>
          <a:solidFill>
            <a:srgbClr val="00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09/05/25</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6629400" y="567159"/>
            <a:ext cx="4526280" cy="3419307"/>
          </a:xfrm>
        </p:spPr>
        <p:txBody>
          <a:bodyPr>
            <a:noAutofit/>
          </a:bodyPr>
          <a:lstStyle/>
          <a:p>
            <a:r>
              <a:rPr lang="it-IT" sz="4000" dirty="0"/>
              <a:t>CHIRURGIA ROBOTICA E INTELLIGENZA ARTIFICIALE: NUOVE APPLICAZIONI E STATO DELL’ARTE</a:t>
            </a: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p:txBody>
          <a:bodyPr>
            <a:normAutofit fontScale="47500" lnSpcReduction="20000"/>
          </a:bodyPr>
          <a:lstStyle/>
          <a:p>
            <a:r>
              <a:rPr lang="it-IT" sz="2800" b="1" dirty="0">
                <a:solidFill>
                  <a:srgbClr val="00ACB6"/>
                </a:solidFill>
              </a:rPr>
              <a:t>Giovanni cesana</a:t>
            </a:r>
          </a:p>
          <a:p>
            <a:r>
              <a:rPr lang="it-IT" sz="2800" b="1" dirty="0">
                <a:solidFill>
                  <a:srgbClr val="00ACB6"/>
                </a:solidFill>
              </a:rPr>
              <a:t>UO chirurgia generale, policlinico san marco, </a:t>
            </a:r>
            <a:r>
              <a:rPr lang="it-IT" sz="2800" b="1" dirty="0" err="1">
                <a:solidFill>
                  <a:srgbClr val="00ACB6"/>
                </a:solidFill>
              </a:rPr>
              <a:t>zingonia</a:t>
            </a:r>
            <a:r>
              <a:rPr lang="it-IT" sz="2800" b="1" dirty="0">
                <a:solidFill>
                  <a:srgbClr val="00ACB6"/>
                </a:solidFill>
              </a:rPr>
              <a:t> (BG)</a:t>
            </a:r>
          </a:p>
          <a:p>
            <a:r>
              <a:rPr lang="it-IT" sz="2800" b="1" dirty="0">
                <a:solidFill>
                  <a:srgbClr val="00ACB6"/>
                </a:solidFill>
              </a:rPr>
              <a:t>Ricercatore presso </a:t>
            </a:r>
            <a:r>
              <a:rPr lang="it-IT" sz="2800" b="1" dirty="0" err="1">
                <a:solidFill>
                  <a:srgbClr val="00ACB6"/>
                </a:solidFill>
              </a:rPr>
              <a:t>universita’</a:t>
            </a:r>
            <a:r>
              <a:rPr lang="it-IT" sz="2800" b="1" dirty="0">
                <a:solidFill>
                  <a:srgbClr val="00ACB6"/>
                </a:solidFill>
              </a:rPr>
              <a:t> vita-salute san </a:t>
            </a:r>
            <a:r>
              <a:rPr lang="it-IT" sz="2800" b="1" dirty="0" err="1">
                <a:solidFill>
                  <a:srgbClr val="00ACB6"/>
                </a:solidFill>
              </a:rPr>
              <a:t>raffaele</a:t>
            </a:r>
            <a:r>
              <a:rPr lang="it-IT" sz="2800" b="1" dirty="0">
                <a:solidFill>
                  <a:srgbClr val="00ACB6"/>
                </a:solidFill>
              </a:rPr>
              <a:t>, </a:t>
            </a:r>
            <a:r>
              <a:rPr lang="it-IT" sz="2800" b="1" dirty="0" err="1">
                <a:solidFill>
                  <a:srgbClr val="00ACB6"/>
                </a:solidFill>
              </a:rPr>
              <a:t>milano</a:t>
            </a:r>
            <a:endParaRPr lang="it-IT" sz="2800" b="1" dirty="0">
              <a:solidFill>
                <a:srgbClr val="00ACB6"/>
              </a:solidFill>
            </a:endParaRP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696A665-D570-9449-BDD1-0D92600E4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229" y="821480"/>
            <a:ext cx="3581400" cy="1117600"/>
          </a:xfrm>
          <a:prstGeom prst="rect">
            <a:avLst/>
          </a:prstGeom>
        </p:spPr>
      </p:pic>
      <p:pic>
        <p:nvPicPr>
          <p:cNvPr id="5" name="Immagine 4">
            <a:extLst>
              <a:ext uri="{FF2B5EF4-FFF2-40B4-BE49-F238E27FC236}">
                <a16:creationId xmlns:a16="http://schemas.microsoft.com/office/drawing/2014/main" id="{7144F6D5-0FDB-4C40-A298-26CD5FE90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29" y="2136573"/>
            <a:ext cx="3586049" cy="3095183"/>
          </a:xfrm>
          <a:prstGeom prst="rect">
            <a:avLst/>
          </a:prstGeom>
        </p:spPr>
      </p:pic>
      <p:sp>
        <p:nvSpPr>
          <p:cNvPr id="2" name="Rettangolo 1">
            <a:extLst>
              <a:ext uri="{FF2B5EF4-FFF2-40B4-BE49-F238E27FC236}">
                <a16:creationId xmlns:a16="http://schemas.microsoft.com/office/drawing/2014/main" id="{33196911-5899-9344-9B79-AB783EED294F}"/>
              </a:ext>
            </a:extLst>
          </p:cNvPr>
          <p:cNvSpPr/>
          <p:nvPr/>
        </p:nvSpPr>
        <p:spPr>
          <a:xfrm>
            <a:off x="5293489" y="1973895"/>
            <a:ext cx="6096000" cy="1200329"/>
          </a:xfrm>
          <a:prstGeom prst="rect">
            <a:avLst/>
          </a:prstGeom>
        </p:spPr>
        <p:txBody>
          <a:bodyPr>
            <a:spAutoFit/>
          </a:bodyPr>
          <a:lstStyle/>
          <a:p>
            <a:r>
              <a:rPr lang="en" dirty="0">
                <a:solidFill>
                  <a:srgbClr val="212529"/>
                </a:solidFill>
                <a:latin typeface="Figtree"/>
              </a:rPr>
              <a:t>This study comes after </a:t>
            </a:r>
            <a:r>
              <a:rPr lang="en" b="1" dirty="0">
                <a:solidFill>
                  <a:srgbClr val="212529"/>
                </a:solidFill>
                <a:latin typeface="Figtree"/>
              </a:rPr>
              <a:t>recent meta-analyses and registry </a:t>
            </a:r>
            <a:r>
              <a:rPr lang="en" dirty="0">
                <a:solidFill>
                  <a:srgbClr val="212529"/>
                </a:solidFill>
                <a:latin typeface="Figtree"/>
              </a:rPr>
              <a:t>reports found metabolic and bariatric surgery performed robotically had </a:t>
            </a:r>
            <a:r>
              <a:rPr lang="en" b="1" dirty="0">
                <a:solidFill>
                  <a:srgbClr val="212529"/>
                </a:solidFill>
                <a:highlight>
                  <a:srgbClr val="FFFF00"/>
                </a:highlight>
                <a:latin typeface="Figtree"/>
              </a:rPr>
              <a:t>similar outcomes to conventional laparoscopy but with longer operative times and higher costs. </a:t>
            </a:r>
          </a:p>
        </p:txBody>
      </p:sp>
      <p:sp>
        <p:nvSpPr>
          <p:cNvPr id="4" name="Rettangolo 3">
            <a:extLst>
              <a:ext uri="{FF2B5EF4-FFF2-40B4-BE49-F238E27FC236}">
                <a16:creationId xmlns:a16="http://schemas.microsoft.com/office/drawing/2014/main" id="{99CD5FB9-B42D-324A-A5B9-41B4DB4ECE3E}"/>
              </a:ext>
            </a:extLst>
          </p:cNvPr>
          <p:cNvSpPr/>
          <p:nvPr/>
        </p:nvSpPr>
        <p:spPr>
          <a:xfrm>
            <a:off x="5293489" y="3394796"/>
            <a:ext cx="6096000" cy="923330"/>
          </a:xfrm>
          <a:prstGeom prst="rect">
            <a:avLst/>
          </a:prstGeom>
        </p:spPr>
        <p:txBody>
          <a:bodyPr>
            <a:spAutoFit/>
          </a:bodyPr>
          <a:lstStyle/>
          <a:p>
            <a:r>
              <a:rPr lang="en" dirty="0">
                <a:solidFill>
                  <a:srgbClr val="212529"/>
                </a:solidFill>
                <a:latin typeface="Figtree"/>
              </a:rPr>
              <a:t>The researchers note, however, that most of the robotic surgeries in these reports were </a:t>
            </a:r>
            <a:r>
              <a:rPr lang="en" b="1" dirty="0">
                <a:solidFill>
                  <a:srgbClr val="212529"/>
                </a:solidFill>
                <a:highlight>
                  <a:srgbClr val="FFFF00"/>
                </a:highlight>
                <a:latin typeface="Figtree"/>
              </a:rPr>
              <a:t>robot-assisted</a:t>
            </a:r>
            <a:r>
              <a:rPr lang="en" dirty="0">
                <a:solidFill>
                  <a:srgbClr val="212529"/>
                </a:solidFill>
                <a:latin typeface="Figtree"/>
              </a:rPr>
              <a:t> rather than totally robotic.</a:t>
            </a:r>
            <a:endParaRPr lang="it-IT" dirty="0"/>
          </a:p>
        </p:txBody>
      </p:sp>
    </p:spTree>
    <p:extLst>
      <p:ext uri="{BB962C8B-B14F-4D97-AF65-F5344CB8AC3E}">
        <p14:creationId xmlns:p14="http://schemas.microsoft.com/office/powerpoint/2010/main" val="193985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696A665-D570-9449-BDD1-0D92600E4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229" y="821480"/>
            <a:ext cx="3581400" cy="1117600"/>
          </a:xfrm>
          <a:prstGeom prst="rect">
            <a:avLst/>
          </a:prstGeom>
        </p:spPr>
      </p:pic>
      <p:pic>
        <p:nvPicPr>
          <p:cNvPr id="5" name="Immagine 4">
            <a:extLst>
              <a:ext uri="{FF2B5EF4-FFF2-40B4-BE49-F238E27FC236}">
                <a16:creationId xmlns:a16="http://schemas.microsoft.com/office/drawing/2014/main" id="{7144F6D5-0FDB-4C40-A298-26CD5FE90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29" y="2136573"/>
            <a:ext cx="3586049" cy="3095183"/>
          </a:xfrm>
          <a:prstGeom prst="rect">
            <a:avLst/>
          </a:prstGeom>
        </p:spPr>
      </p:pic>
      <p:sp>
        <p:nvSpPr>
          <p:cNvPr id="6" name="CasellaDiTesto 5">
            <a:extLst>
              <a:ext uri="{FF2B5EF4-FFF2-40B4-BE49-F238E27FC236}">
                <a16:creationId xmlns:a16="http://schemas.microsoft.com/office/drawing/2014/main" id="{BAF732A2-3B8C-E844-8124-8CDEE2C60D49}"/>
              </a:ext>
            </a:extLst>
          </p:cNvPr>
          <p:cNvSpPr txBox="1"/>
          <p:nvPr/>
        </p:nvSpPr>
        <p:spPr>
          <a:xfrm>
            <a:off x="4823443" y="2136573"/>
            <a:ext cx="7102828" cy="2585323"/>
          </a:xfrm>
          <a:prstGeom prst="rect">
            <a:avLst/>
          </a:prstGeom>
          <a:noFill/>
        </p:spPr>
        <p:txBody>
          <a:bodyPr wrap="square" rtlCol="0">
            <a:spAutoFit/>
          </a:bodyPr>
          <a:lstStyle/>
          <a:p>
            <a:r>
              <a:rPr lang="en" dirty="0"/>
              <a:t>In a second study, these same researchers report improved outcomes and efficiencies for robotic procedures involving patients, this time with </a:t>
            </a:r>
            <a:r>
              <a:rPr lang="en" b="1" dirty="0">
                <a:highlight>
                  <a:srgbClr val="FFFF00"/>
                </a:highlight>
              </a:rPr>
              <a:t>severe obesity and type 2 diabetes</a:t>
            </a:r>
            <a:r>
              <a:rPr lang="en" dirty="0"/>
              <a:t>. A total of 744 patients received either totally robotic (n= 469) or laparoscopic RYGB or sleeve gastrectomy (n=275). Major complication rates for patients with diabetes (2.4% vs. 8.3%), length of stay (1.19 days vs. 1.48 days) and operative times (71.7 min. vs. 90.5 min.) were all lower compared to laparoscopy and were comparable to rates seen with patients with no diabetes. The average preoperative BMI was 46.1.</a:t>
            </a:r>
            <a:endParaRPr lang="it-IT" dirty="0"/>
          </a:p>
        </p:txBody>
      </p:sp>
      <p:pic>
        <p:nvPicPr>
          <p:cNvPr id="8" name="Immagine 7">
            <a:extLst>
              <a:ext uri="{FF2B5EF4-FFF2-40B4-BE49-F238E27FC236}">
                <a16:creationId xmlns:a16="http://schemas.microsoft.com/office/drawing/2014/main" id="{B28C5680-9E8D-334A-A48D-2946BB9A8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581" y="236734"/>
            <a:ext cx="5330690" cy="1314273"/>
          </a:xfrm>
          <a:prstGeom prst="rect">
            <a:avLst/>
          </a:prstGeom>
        </p:spPr>
      </p:pic>
    </p:spTree>
    <p:extLst>
      <p:ext uri="{BB962C8B-B14F-4D97-AF65-F5344CB8AC3E}">
        <p14:creationId xmlns:p14="http://schemas.microsoft.com/office/powerpoint/2010/main" val="3661108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35DD1B19-3730-FF46-8D1D-18E51A5C61BE}"/>
              </a:ext>
            </a:extLst>
          </p:cNvPr>
          <p:cNvSpPr>
            <a:spLocks noGrp="1"/>
          </p:cNvSpPr>
          <p:nvPr>
            <p:ph type="title"/>
          </p:nvPr>
        </p:nvSpPr>
        <p:spPr/>
        <p:txBody>
          <a:bodyPr/>
          <a:lstStyle/>
          <a:p>
            <a:r>
              <a:rPr lang="it-IT" dirty="0"/>
              <a:t>CONSIDERAZIONI</a:t>
            </a:r>
          </a:p>
        </p:txBody>
      </p:sp>
      <p:sp>
        <p:nvSpPr>
          <p:cNvPr id="3" name="Segnaposto testo 2">
            <a:extLst>
              <a:ext uri="{FF2B5EF4-FFF2-40B4-BE49-F238E27FC236}">
                <a16:creationId xmlns:a16="http://schemas.microsoft.com/office/drawing/2014/main" id="{753F2DB5-5F6B-6C42-8349-45914B3A346A}"/>
              </a:ext>
            </a:extLst>
          </p:cNvPr>
          <p:cNvSpPr>
            <a:spLocks noGrp="1"/>
          </p:cNvSpPr>
          <p:nvPr>
            <p:ph type="body" idx="1"/>
          </p:nvPr>
        </p:nvSpPr>
        <p:spPr/>
        <p:txBody>
          <a:bodyPr/>
          <a:lstStyle/>
          <a:p>
            <a:r>
              <a:rPr lang="it-IT" dirty="0"/>
              <a:t>favore</a:t>
            </a:r>
          </a:p>
        </p:txBody>
      </p:sp>
      <p:sp>
        <p:nvSpPr>
          <p:cNvPr id="5" name="Segnaposto contenuto 4">
            <a:extLst>
              <a:ext uri="{FF2B5EF4-FFF2-40B4-BE49-F238E27FC236}">
                <a16:creationId xmlns:a16="http://schemas.microsoft.com/office/drawing/2014/main" id="{F37E54CD-97AD-4241-9295-DD98C058D5E4}"/>
              </a:ext>
            </a:extLst>
          </p:cNvPr>
          <p:cNvSpPr>
            <a:spLocks noGrp="1"/>
          </p:cNvSpPr>
          <p:nvPr>
            <p:ph sz="half" idx="2"/>
          </p:nvPr>
        </p:nvSpPr>
        <p:spPr/>
        <p:txBody>
          <a:bodyPr>
            <a:normAutofit/>
          </a:bodyPr>
          <a:lstStyle/>
          <a:p>
            <a:r>
              <a:rPr lang="it-IT" dirty="0"/>
              <a:t>Visione 3D magnificata</a:t>
            </a:r>
          </a:p>
          <a:p>
            <a:r>
              <a:rPr lang="it-IT" dirty="0"/>
              <a:t>Ampiezza dei movimenti – articolarità dei bracci robotici</a:t>
            </a:r>
          </a:p>
          <a:p>
            <a:r>
              <a:rPr lang="it-IT" dirty="0"/>
              <a:t>Facilità nell’eseguire anastomosi manuali</a:t>
            </a:r>
          </a:p>
          <a:p>
            <a:r>
              <a:rPr lang="it-IT" dirty="0"/>
              <a:t>Minor fatica per il chirurgo</a:t>
            </a:r>
          </a:p>
          <a:p>
            <a:endParaRPr lang="it-IT" dirty="0"/>
          </a:p>
        </p:txBody>
      </p:sp>
      <p:sp>
        <p:nvSpPr>
          <p:cNvPr id="6" name="Segnaposto testo 5">
            <a:extLst>
              <a:ext uri="{FF2B5EF4-FFF2-40B4-BE49-F238E27FC236}">
                <a16:creationId xmlns:a16="http://schemas.microsoft.com/office/drawing/2014/main" id="{8EE4EAB0-33F8-C74F-B71D-487EFC65530E}"/>
              </a:ext>
            </a:extLst>
          </p:cNvPr>
          <p:cNvSpPr>
            <a:spLocks noGrp="1"/>
          </p:cNvSpPr>
          <p:nvPr>
            <p:ph type="body" sz="quarter" idx="3"/>
          </p:nvPr>
        </p:nvSpPr>
        <p:spPr/>
        <p:txBody>
          <a:bodyPr/>
          <a:lstStyle/>
          <a:p>
            <a:r>
              <a:rPr lang="it-IT" dirty="0"/>
              <a:t>sfavore</a:t>
            </a:r>
          </a:p>
        </p:txBody>
      </p:sp>
      <p:sp>
        <p:nvSpPr>
          <p:cNvPr id="7" name="Segnaposto contenuto 6">
            <a:extLst>
              <a:ext uri="{FF2B5EF4-FFF2-40B4-BE49-F238E27FC236}">
                <a16:creationId xmlns:a16="http://schemas.microsoft.com/office/drawing/2014/main" id="{0B1CF9D4-4DB9-184F-AF4B-F22A8D223499}"/>
              </a:ext>
            </a:extLst>
          </p:cNvPr>
          <p:cNvSpPr>
            <a:spLocks noGrp="1"/>
          </p:cNvSpPr>
          <p:nvPr>
            <p:ph sz="quarter" idx="4"/>
          </p:nvPr>
        </p:nvSpPr>
        <p:spPr/>
        <p:txBody>
          <a:bodyPr/>
          <a:lstStyle/>
          <a:p>
            <a:r>
              <a:rPr lang="it-IT" dirty="0"/>
              <a:t>Tempi</a:t>
            </a:r>
          </a:p>
          <a:p>
            <a:endParaRPr lang="it-IT" dirty="0"/>
          </a:p>
          <a:p>
            <a:r>
              <a:rPr lang="it-IT" dirty="0"/>
              <a:t>Costi </a:t>
            </a:r>
          </a:p>
        </p:txBody>
      </p:sp>
      <p:sp>
        <p:nvSpPr>
          <p:cNvPr id="8" name="Rettangolo 7">
            <a:extLst>
              <a:ext uri="{FF2B5EF4-FFF2-40B4-BE49-F238E27FC236}">
                <a16:creationId xmlns:a16="http://schemas.microsoft.com/office/drawing/2014/main" id="{BF535841-A42D-2F4F-B24F-4FCA2ACE0B3D}"/>
              </a:ext>
            </a:extLst>
          </p:cNvPr>
          <p:cNvSpPr/>
          <p:nvPr/>
        </p:nvSpPr>
        <p:spPr>
          <a:xfrm>
            <a:off x="1097280" y="2918517"/>
            <a:ext cx="4729187" cy="220212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520D912A-AC9A-ED4E-8F8D-A288C901BC4E}"/>
              </a:ext>
            </a:extLst>
          </p:cNvPr>
          <p:cNvSpPr txBox="1"/>
          <p:nvPr/>
        </p:nvSpPr>
        <p:spPr>
          <a:xfrm>
            <a:off x="2352968" y="5794440"/>
            <a:ext cx="2217809" cy="400110"/>
          </a:xfrm>
          <a:prstGeom prst="rect">
            <a:avLst/>
          </a:prstGeom>
          <a:noFill/>
          <a:ln w="38100">
            <a:solidFill>
              <a:srgbClr val="FFFF00"/>
            </a:solidFill>
          </a:ln>
        </p:spPr>
        <p:txBody>
          <a:bodyPr wrap="square" rtlCol="0">
            <a:spAutoFit/>
          </a:bodyPr>
          <a:lstStyle/>
          <a:p>
            <a:r>
              <a:rPr lang="it-IT" sz="2000" dirty="0"/>
              <a:t>Maggior precisione</a:t>
            </a:r>
          </a:p>
        </p:txBody>
      </p:sp>
      <p:sp>
        <p:nvSpPr>
          <p:cNvPr id="10" name="Rettangolo 9">
            <a:extLst>
              <a:ext uri="{FF2B5EF4-FFF2-40B4-BE49-F238E27FC236}">
                <a16:creationId xmlns:a16="http://schemas.microsoft.com/office/drawing/2014/main" id="{AF4FD57D-DB91-F447-BCED-45A6140558B9}"/>
              </a:ext>
            </a:extLst>
          </p:cNvPr>
          <p:cNvSpPr/>
          <p:nvPr/>
        </p:nvSpPr>
        <p:spPr>
          <a:xfrm>
            <a:off x="6515944" y="2905265"/>
            <a:ext cx="1130560" cy="510483"/>
          </a:xfrm>
          <a:prstGeom prst="rect">
            <a:avLst/>
          </a:prstGeom>
          <a:noFill/>
          <a:ln w="38100">
            <a:solidFill>
              <a:srgbClr val="F3703A"/>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FEF59813-4C66-FA42-B486-72956E58B2CE}"/>
              </a:ext>
            </a:extLst>
          </p:cNvPr>
          <p:cNvSpPr txBox="1"/>
          <p:nvPr/>
        </p:nvSpPr>
        <p:spPr>
          <a:xfrm>
            <a:off x="8835811" y="1665541"/>
            <a:ext cx="3188248" cy="400110"/>
          </a:xfrm>
          <a:prstGeom prst="rect">
            <a:avLst/>
          </a:prstGeom>
          <a:noFill/>
          <a:ln>
            <a:solidFill>
              <a:srgbClr val="F3703A"/>
            </a:solidFill>
            <a:prstDash val="dashDot"/>
          </a:ln>
        </p:spPr>
        <p:txBody>
          <a:bodyPr wrap="square" rtlCol="0">
            <a:spAutoFit/>
          </a:bodyPr>
          <a:lstStyle/>
          <a:p>
            <a:r>
              <a:rPr lang="it-IT" sz="2000" dirty="0"/>
              <a:t>Learning curve chirurgo</a:t>
            </a:r>
          </a:p>
        </p:txBody>
      </p:sp>
      <p:sp>
        <p:nvSpPr>
          <p:cNvPr id="13" name="CasellaDiTesto 12">
            <a:extLst>
              <a:ext uri="{FF2B5EF4-FFF2-40B4-BE49-F238E27FC236}">
                <a16:creationId xmlns:a16="http://schemas.microsoft.com/office/drawing/2014/main" id="{D161DB32-D66D-7F4D-96D1-BEFEAAF0CB37}"/>
              </a:ext>
            </a:extLst>
          </p:cNvPr>
          <p:cNvSpPr txBox="1"/>
          <p:nvPr/>
        </p:nvSpPr>
        <p:spPr>
          <a:xfrm>
            <a:off x="8835810" y="2128110"/>
            <a:ext cx="3188249" cy="400110"/>
          </a:xfrm>
          <a:prstGeom prst="rect">
            <a:avLst/>
          </a:prstGeom>
          <a:noFill/>
          <a:ln>
            <a:solidFill>
              <a:srgbClr val="F3703A"/>
            </a:solidFill>
            <a:prstDash val="dashDot"/>
          </a:ln>
        </p:spPr>
        <p:txBody>
          <a:bodyPr wrap="square" rtlCol="0">
            <a:spAutoFit/>
          </a:bodyPr>
          <a:lstStyle/>
          <a:p>
            <a:r>
              <a:rPr lang="it-IT" sz="2000" dirty="0"/>
              <a:t>Learning curve equipe</a:t>
            </a:r>
          </a:p>
        </p:txBody>
      </p:sp>
      <p:sp>
        <p:nvSpPr>
          <p:cNvPr id="14" name="CasellaDiTesto 13">
            <a:extLst>
              <a:ext uri="{FF2B5EF4-FFF2-40B4-BE49-F238E27FC236}">
                <a16:creationId xmlns:a16="http://schemas.microsoft.com/office/drawing/2014/main" id="{4C6AE2B1-2387-B24B-A32B-BF294CFE8EBB}"/>
              </a:ext>
            </a:extLst>
          </p:cNvPr>
          <p:cNvSpPr txBox="1"/>
          <p:nvPr/>
        </p:nvSpPr>
        <p:spPr>
          <a:xfrm>
            <a:off x="8835809" y="3027999"/>
            <a:ext cx="3188250" cy="1015663"/>
          </a:xfrm>
          <a:prstGeom prst="rect">
            <a:avLst/>
          </a:prstGeom>
          <a:noFill/>
          <a:ln>
            <a:solidFill>
              <a:srgbClr val="F3703A"/>
            </a:solidFill>
            <a:prstDash val="dashDot"/>
          </a:ln>
        </p:spPr>
        <p:txBody>
          <a:bodyPr wrap="square" rtlCol="0">
            <a:spAutoFit/>
          </a:bodyPr>
          <a:lstStyle/>
          <a:p>
            <a:r>
              <a:rPr lang="it-IT" sz="2000" dirty="0"/>
              <a:t>Studi futuri: stratificare i risultati considerando la </a:t>
            </a:r>
            <a:r>
              <a:rPr lang="it-IT" sz="2000" dirty="0" err="1"/>
              <a:t>learning</a:t>
            </a:r>
            <a:r>
              <a:rPr lang="it-IT" sz="2000" dirty="0"/>
              <a:t> curve </a:t>
            </a:r>
          </a:p>
        </p:txBody>
      </p:sp>
      <p:sp>
        <p:nvSpPr>
          <p:cNvPr id="15" name="Rettangolo 14">
            <a:extLst>
              <a:ext uri="{FF2B5EF4-FFF2-40B4-BE49-F238E27FC236}">
                <a16:creationId xmlns:a16="http://schemas.microsoft.com/office/drawing/2014/main" id="{B3B71E64-251B-4E49-AA8E-A104A5A9F0E5}"/>
              </a:ext>
            </a:extLst>
          </p:cNvPr>
          <p:cNvSpPr/>
          <p:nvPr/>
        </p:nvSpPr>
        <p:spPr>
          <a:xfrm>
            <a:off x="6515944" y="3818145"/>
            <a:ext cx="1130560" cy="5955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2" name="Connettore 2 21">
            <a:extLst>
              <a:ext uri="{FF2B5EF4-FFF2-40B4-BE49-F238E27FC236}">
                <a16:creationId xmlns:a16="http://schemas.microsoft.com/office/drawing/2014/main" id="{B43072EF-FA41-4F47-96DC-B3FD0595D631}"/>
              </a:ext>
            </a:extLst>
          </p:cNvPr>
          <p:cNvCxnSpPr>
            <a:cxnSpLocks/>
            <a:stCxn id="8" idx="2"/>
            <a:endCxn id="9" idx="0"/>
          </p:cNvCxnSpPr>
          <p:nvPr/>
        </p:nvCxnSpPr>
        <p:spPr>
          <a:xfrm flipH="1">
            <a:off x="3461873" y="5120641"/>
            <a:ext cx="1" cy="673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52D05615-F68A-CF4A-B70F-9A817F13EFD9}"/>
              </a:ext>
            </a:extLst>
          </p:cNvPr>
          <p:cNvSpPr txBox="1"/>
          <p:nvPr/>
        </p:nvSpPr>
        <p:spPr>
          <a:xfrm>
            <a:off x="8315904" y="5245424"/>
            <a:ext cx="2419252" cy="400110"/>
          </a:xfrm>
          <a:prstGeom prst="rect">
            <a:avLst/>
          </a:prstGeom>
          <a:noFill/>
          <a:ln w="38100">
            <a:solidFill>
              <a:srgbClr val="FFFF00"/>
            </a:solidFill>
          </a:ln>
        </p:spPr>
        <p:txBody>
          <a:bodyPr wrap="none" rtlCol="0">
            <a:spAutoFit/>
          </a:bodyPr>
          <a:lstStyle/>
          <a:p>
            <a:r>
              <a:rPr lang="it-IT" sz="2000" dirty="0"/>
              <a:t>Apertura del mercato</a:t>
            </a:r>
          </a:p>
        </p:txBody>
      </p:sp>
      <p:cxnSp>
        <p:nvCxnSpPr>
          <p:cNvPr id="25" name="Connettore 2 24">
            <a:extLst>
              <a:ext uri="{FF2B5EF4-FFF2-40B4-BE49-F238E27FC236}">
                <a16:creationId xmlns:a16="http://schemas.microsoft.com/office/drawing/2014/main" id="{B43AB2AB-E7EB-5741-8CCE-BD3C4006504D}"/>
              </a:ext>
            </a:extLst>
          </p:cNvPr>
          <p:cNvCxnSpPr>
            <a:cxnSpLocks/>
            <a:stCxn id="9" idx="3"/>
            <a:endCxn id="15" idx="2"/>
          </p:cNvCxnSpPr>
          <p:nvPr/>
        </p:nvCxnSpPr>
        <p:spPr>
          <a:xfrm flipV="1">
            <a:off x="4570777" y="4413684"/>
            <a:ext cx="2510447" cy="1580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E37FA9F2-717D-3C4D-AE87-BAEB244103D9}"/>
              </a:ext>
            </a:extLst>
          </p:cNvPr>
          <p:cNvCxnSpPr>
            <a:stCxn id="10" idx="2"/>
          </p:cNvCxnSpPr>
          <p:nvPr/>
        </p:nvCxnSpPr>
        <p:spPr>
          <a:xfrm>
            <a:off x="7081224" y="3415748"/>
            <a:ext cx="0" cy="402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BA0AB704-39BD-7343-87A1-1C0459602C89}"/>
              </a:ext>
            </a:extLst>
          </p:cNvPr>
          <p:cNvCxnSpPr>
            <a:cxnSpLocks/>
            <a:stCxn id="12" idx="1"/>
            <a:endCxn id="10" idx="3"/>
          </p:cNvCxnSpPr>
          <p:nvPr/>
        </p:nvCxnSpPr>
        <p:spPr>
          <a:xfrm flipH="1">
            <a:off x="7646504" y="1865596"/>
            <a:ext cx="1189307" cy="12949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BD0942C7-AAC1-DE49-9FD7-89ADD10CD071}"/>
              </a:ext>
            </a:extLst>
          </p:cNvPr>
          <p:cNvCxnSpPr>
            <a:stCxn id="13" idx="1"/>
            <a:endCxn id="10" idx="3"/>
          </p:cNvCxnSpPr>
          <p:nvPr/>
        </p:nvCxnSpPr>
        <p:spPr>
          <a:xfrm flipH="1">
            <a:off x="7646504" y="2328165"/>
            <a:ext cx="1189306" cy="832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a:extLst>
              <a:ext uri="{FF2B5EF4-FFF2-40B4-BE49-F238E27FC236}">
                <a16:creationId xmlns:a16="http://schemas.microsoft.com/office/drawing/2014/main" id="{2E43D56D-04D5-1649-93F9-24CD988D445F}"/>
              </a:ext>
            </a:extLst>
          </p:cNvPr>
          <p:cNvCxnSpPr>
            <a:stCxn id="14" idx="1"/>
            <a:endCxn id="10" idx="3"/>
          </p:cNvCxnSpPr>
          <p:nvPr/>
        </p:nvCxnSpPr>
        <p:spPr>
          <a:xfrm flipH="1" flipV="1">
            <a:off x="7646504" y="3160507"/>
            <a:ext cx="1189305" cy="375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id="{FAC5D4EF-AC28-594D-BF31-A09963D3011C}"/>
              </a:ext>
            </a:extLst>
          </p:cNvPr>
          <p:cNvCxnSpPr>
            <a:stCxn id="23" idx="0"/>
            <a:endCxn id="15" idx="2"/>
          </p:cNvCxnSpPr>
          <p:nvPr/>
        </p:nvCxnSpPr>
        <p:spPr>
          <a:xfrm flipH="1" flipV="1">
            <a:off x="7081224" y="4413684"/>
            <a:ext cx="2444306" cy="831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CasellaDiTesto 36">
            <a:extLst>
              <a:ext uri="{FF2B5EF4-FFF2-40B4-BE49-F238E27FC236}">
                <a16:creationId xmlns:a16="http://schemas.microsoft.com/office/drawing/2014/main" id="{E0E58E36-ED8B-E542-9050-3EF70B397690}"/>
              </a:ext>
            </a:extLst>
          </p:cNvPr>
          <p:cNvSpPr txBox="1"/>
          <p:nvPr/>
        </p:nvSpPr>
        <p:spPr>
          <a:xfrm>
            <a:off x="8835810" y="2571987"/>
            <a:ext cx="3188249" cy="400110"/>
          </a:xfrm>
          <a:prstGeom prst="rect">
            <a:avLst/>
          </a:prstGeom>
          <a:noFill/>
          <a:ln>
            <a:solidFill>
              <a:srgbClr val="F3703A"/>
            </a:solidFill>
            <a:prstDash val="dashDot"/>
          </a:ln>
        </p:spPr>
        <p:txBody>
          <a:bodyPr wrap="square" rtlCol="0">
            <a:spAutoFit/>
          </a:bodyPr>
          <a:lstStyle/>
          <a:p>
            <a:r>
              <a:rPr lang="it-IT" sz="2000" dirty="0"/>
              <a:t>Organizzazione sala op</a:t>
            </a:r>
          </a:p>
        </p:txBody>
      </p:sp>
      <p:cxnSp>
        <p:nvCxnSpPr>
          <p:cNvPr id="38" name="Connettore 2 37">
            <a:extLst>
              <a:ext uri="{FF2B5EF4-FFF2-40B4-BE49-F238E27FC236}">
                <a16:creationId xmlns:a16="http://schemas.microsoft.com/office/drawing/2014/main" id="{BD07708D-5E3D-5547-B690-CCF562C9AC9C}"/>
              </a:ext>
            </a:extLst>
          </p:cNvPr>
          <p:cNvCxnSpPr>
            <a:cxnSpLocks/>
            <a:stCxn id="37" idx="1"/>
            <a:endCxn id="10" idx="3"/>
          </p:cNvCxnSpPr>
          <p:nvPr/>
        </p:nvCxnSpPr>
        <p:spPr>
          <a:xfrm flipH="1">
            <a:off x="7646504" y="2772042"/>
            <a:ext cx="1189306" cy="388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86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55" presetClass="exit" presetSubtype="0" fill="hold" grpId="0" nodeType="clickEffect">
                                  <p:stCondLst>
                                    <p:cond delay="0"/>
                                  </p:stCondLst>
                                  <p:childTnLst>
                                    <p:anim calcmode="lin" valueType="num">
                                      <p:cBhvr>
                                        <p:cTn id="48" dur="1000"/>
                                        <p:tgtEl>
                                          <p:spTgt spid="15"/>
                                        </p:tgtEl>
                                        <p:attrNameLst>
                                          <p:attrName>ppt_w</p:attrName>
                                        </p:attrNameLst>
                                      </p:cBhvr>
                                      <p:tavLst>
                                        <p:tav tm="0">
                                          <p:val>
                                            <p:strVal val="ppt_w"/>
                                          </p:val>
                                        </p:tav>
                                        <p:tav tm="100000">
                                          <p:val>
                                            <p:strVal val="ppt_w*0.70"/>
                                          </p:val>
                                        </p:tav>
                                      </p:tavLst>
                                    </p:anim>
                                    <p:anim calcmode="lin" valueType="num">
                                      <p:cBhvr>
                                        <p:cTn id="49" dur="1000"/>
                                        <p:tgtEl>
                                          <p:spTgt spid="15"/>
                                        </p:tgtEl>
                                        <p:attrNameLst>
                                          <p:attrName>ppt_h</p:attrName>
                                        </p:attrNameLst>
                                      </p:cBhvr>
                                      <p:tavLst>
                                        <p:tav tm="0">
                                          <p:val>
                                            <p:strVal val="ppt_h"/>
                                          </p:val>
                                        </p:tav>
                                        <p:tav tm="100000">
                                          <p:val>
                                            <p:strVal val="ppt_h"/>
                                          </p:val>
                                        </p:tav>
                                      </p:tavLst>
                                    </p:anim>
                                    <p:animEffect transition="out" filter="fade">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23"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F1C83EB-87B2-CE48-BFD4-D4FC1A2F2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5" y="46300"/>
            <a:ext cx="6908800" cy="1409700"/>
          </a:xfrm>
          <a:prstGeom prst="rect">
            <a:avLst/>
          </a:prstGeom>
        </p:spPr>
      </p:pic>
      <p:sp>
        <p:nvSpPr>
          <p:cNvPr id="15" name="Rettangolo 14">
            <a:extLst>
              <a:ext uri="{FF2B5EF4-FFF2-40B4-BE49-F238E27FC236}">
                <a16:creationId xmlns:a16="http://schemas.microsoft.com/office/drawing/2014/main" id="{AC9BEA25-83B3-CB4A-BC53-680D5C2B485C}"/>
              </a:ext>
            </a:extLst>
          </p:cNvPr>
          <p:cNvSpPr/>
          <p:nvPr/>
        </p:nvSpPr>
        <p:spPr>
          <a:xfrm>
            <a:off x="6901623" y="658645"/>
            <a:ext cx="4237827" cy="646331"/>
          </a:xfrm>
          <a:prstGeom prst="rect">
            <a:avLst/>
          </a:prstGeom>
        </p:spPr>
        <p:txBody>
          <a:bodyPr wrap="none">
            <a:spAutoFit/>
          </a:bodyPr>
          <a:lstStyle/>
          <a:p>
            <a:r>
              <a:rPr lang="it-IT" sz="3600" b="1" i="1" dirty="0" err="1">
                <a:solidFill>
                  <a:srgbClr val="0070C0"/>
                </a:solidFill>
                <a:latin typeface="Merriweather Sans"/>
              </a:rPr>
              <a:t>Where</a:t>
            </a:r>
            <a:r>
              <a:rPr lang="it-IT" sz="3600" b="1" i="1" dirty="0">
                <a:solidFill>
                  <a:srgbClr val="0070C0"/>
                </a:solidFill>
                <a:latin typeface="Merriweather Sans"/>
              </a:rPr>
              <a:t> are </a:t>
            </a:r>
            <a:r>
              <a:rPr lang="it-IT" sz="3600" b="1" i="1" dirty="0" err="1">
                <a:solidFill>
                  <a:srgbClr val="0070C0"/>
                </a:solidFill>
                <a:latin typeface="Merriweather Sans"/>
              </a:rPr>
              <a:t>we</a:t>
            </a:r>
            <a:r>
              <a:rPr lang="it-IT" sz="3600" b="1" i="1" dirty="0">
                <a:solidFill>
                  <a:srgbClr val="0070C0"/>
                </a:solidFill>
                <a:latin typeface="Merriweather Sans"/>
              </a:rPr>
              <a:t> </a:t>
            </a:r>
            <a:r>
              <a:rPr lang="it-IT" sz="3600" b="1" i="1" dirty="0" err="1">
                <a:solidFill>
                  <a:srgbClr val="0070C0"/>
                </a:solidFill>
                <a:latin typeface="Merriweather Sans"/>
              </a:rPr>
              <a:t>going</a:t>
            </a:r>
            <a:r>
              <a:rPr lang="it-IT" sz="3600" b="1" i="1" dirty="0">
                <a:solidFill>
                  <a:srgbClr val="0070C0"/>
                </a:solidFill>
                <a:latin typeface="Merriweather Sans"/>
              </a:rPr>
              <a:t>?</a:t>
            </a:r>
            <a:endParaRPr lang="it-IT" sz="3600" b="1" i="1" u="none" strike="noStrike" dirty="0">
              <a:solidFill>
                <a:srgbClr val="0070C0"/>
              </a:solidFill>
              <a:effectLst/>
              <a:latin typeface="Merriweather Sans"/>
            </a:endParaRPr>
          </a:p>
        </p:txBody>
      </p:sp>
      <p:sp>
        <p:nvSpPr>
          <p:cNvPr id="6" name="CasellaDiTesto 5">
            <a:extLst>
              <a:ext uri="{FF2B5EF4-FFF2-40B4-BE49-F238E27FC236}">
                <a16:creationId xmlns:a16="http://schemas.microsoft.com/office/drawing/2014/main" id="{2E181283-B3B2-1646-9A2D-9CEC98134953}"/>
              </a:ext>
            </a:extLst>
          </p:cNvPr>
          <p:cNvSpPr txBox="1"/>
          <p:nvPr/>
        </p:nvSpPr>
        <p:spPr>
          <a:xfrm>
            <a:off x="497710" y="2621840"/>
            <a:ext cx="4805423" cy="101566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2000" i="1" dirty="0"/>
              <a:t>La piattaforma robotica dovrebbe essere utilizzata per tutte le procedure </a:t>
            </a:r>
            <a:r>
              <a:rPr lang="it-IT" sz="2000" i="1" dirty="0" err="1"/>
              <a:t>bariatriche</a:t>
            </a:r>
            <a:r>
              <a:rPr lang="it-IT" sz="2000" i="1" dirty="0"/>
              <a:t> o solo per procedure selezionate?</a:t>
            </a:r>
          </a:p>
        </p:txBody>
      </p:sp>
      <p:sp>
        <p:nvSpPr>
          <p:cNvPr id="10" name="CasellaDiTesto 9">
            <a:extLst>
              <a:ext uri="{FF2B5EF4-FFF2-40B4-BE49-F238E27FC236}">
                <a16:creationId xmlns:a16="http://schemas.microsoft.com/office/drawing/2014/main" id="{170644DA-133E-0C42-9D26-22BC0A5267CC}"/>
              </a:ext>
            </a:extLst>
          </p:cNvPr>
          <p:cNvSpPr txBox="1"/>
          <p:nvPr/>
        </p:nvSpPr>
        <p:spPr>
          <a:xfrm>
            <a:off x="6423949" y="2621840"/>
            <a:ext cx="5270341" cy="101566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2000" dirty="0"/>
              <a:t>Le procedure </a:t>
            </a:r>
            <a:r>
              <a:rPr lang="it-IT" sz="2000" dirty="0" err="1"/>
              <a:t>bariatriche</a:t>
            </a:r>
            <a:r>
              <a:rPr lang="it-IT" sz="2000" dirty="0"/>
              <a:t> più complesse rappresentano un’area promettente per la chirurgia robotica.</a:t>
            </a:r>
          </a:p>
        </p:txBody>
      </p:sp>
      <p:sp>
        <p:nvSpPr>
          <p:cNvPr id="11" name="CasellaDiTesto 10">
            <a:extLst>
              <a:ext uri="{FF2B5EF4-FFF2-40B4-BE49-F238E27FC236}">
                <a16:creationId xmlns:a16="http://schemas.microsoft.com/office/drawing/2014/main" id="{E3C386FF-2E07-9343-BE86-EE6FB1FDBC49}"/>
              </a:ext>
            </a:extLst>
          </p:cNvPr>
          <p:cNvSpPr txBox="1"/>
          <p:nvPr/>
        </p:nvSpPr>
        <p:spPr>
          <a:xfrm>
            <a:off x="6423949" y="4109199"/>
            <a:ext cx="1103452"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dirty="0"/>
              <a:t>Revisione</a:t>
            </a:r>
          </a:p>
        </p:txBody>
      </p:sp>
      <p:sp>
        <p:nvSpPr>
          <p:cNvPr id="12" name="CasellaDiTesto 11">
            <a:extLst>
              <a:ext uri="{FF2B5EF4-FFF2-40B4-BE49-F238E27FC236}">
                <a16:creationId xmlns:a16="http://schemas.microsoft.com/office/drawing/2014/main" id="{579F2267-D7A0-E34D-A3E8-953F155ACD62}"/>
              </a:ext>
            </a:extLst>
          </p:cNvPr>
          <p:cNvSpPr txBox="1"/>
          <p:nvPr/>
        </p:nvSpPr>
        <p:spPr>
          <a:xfrm>
            <a:off x="6258043" y="5070117"/>
            <a:ext cx="2762493"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dirty="0"/>
              <a:t>Procedure che associano la riparazione di ernia </a:t>
            </a:r>
            <a:r>
              <a:rPr lang="it-IT" dirty="0" err="1"/>
              <a:t>jatale</a:t>
            </a:r>
            <a:endParaRPr lang="it-IT" dirty="0"/>
          </a:p>
        </p:txBody>
      </p:sp>
      <p:sp>
        <p:nvSpPr>
          <p:cNvPr id="13" name="CasellaDiTesto 12">
            <a:extLst>
              <a:ext uri="{FF2B5EF4-FFF2-40B4-BE49-F238E27FC236}">
                <a16:creationId xmlns:a16="http://schemas.microsoft.com/office/drawing/2014/main" id="{848846F3-E597-0048-B404-837FB5098668}"/>
              </a:ext>
            </a:extLst>
          </p:cNvPr>
          <p:cNvSpPr txBox="1"/>
          <p:nvPr/>
        </p:nvSpPr>
        <p:spPr>
          <a:xfrm>
            <a:off x="8494638" y="4293865"/>
            <a:ext cx="1301485"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dirty="0"/>
              <a:t>Obesità di classe 4 o 5</a:t>
            </a:r>
          </a:p>
        </p:txBody>
      </p:sp>
      <p:sp>
        <p:nvSpPr>
          <p:cNvPr id="16" name="CasellaDiTesto 15">
            <a:extLst>
              <a:ext uri="{FF2B5EF4-FFF2-40B4-BE49-F238E27FC236}">
                <a16:creationId xmlns:a16="http://schemas.microsoft.com/office/drawing/2014/main" id="{4D8F27EC-93E3-E241-9336-E38325050A11}"/>
              </a:ext>
            </a:extLst>
          </p:cNvPr>
          <p:cNvSpPr txBox="1"/>
          <p:nvPr/>
        </p:nvSpPr>
        <p:spPr>
          <a:xfrm>
            <a:off x="9887382" y="4301557"/>
            <a:ext cx="2145174"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dirty="0"/>
              <a:t>Anastomosi manuale (e.g., SADIS)</a:t>
            </a:r>
          </a:p>
        </p:txBody>
      </p:sp>
      <p:sp>
        <p:nvSpPr>
          <p:cNvPr id="17" name="CasellaDiTesto 16">
            <a:extLst>
              <a:ext uri="{FF2B5EF4-FFF2-40B4-BE49-F238E27FC236}">
                <a16:creationId xmlns:a16="http://schemas.microsoft.com/office/drawing/2014/main" id="{2D2B9DA1-D5F8-7F46-A17C-09CDE0C63A5A}"/>
              </a:ext>
            </a:extLst>
          </p:cNvPr>
          <p:cNvSpPr txBox="1"/>
          <p:nvPr/>
        </p:nvSpPr>
        <p:spPr>
          <a:xfrm>
            <a:off x="2237771" y="1562190"/>
            <a:ext cx="7716458"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2400" dirty="0"/>
              <a:t>È probabile che i prossimi anni rappresenteranno un </a:t>
            </a:r>
            <a:r>
              <a:rPr lang="it-IT" sz="2400" i="1" dirty="0" err="1"/>
              <a:t>turning</a:t>
            </a:r>
            <a:r>
              <a:rPr lang="it-IT" sz="2400" i="1" dirty="0"/>
              <a:t> </a:t>
            </a:r>
            <a:r>
              <a:rPr lang="it-IT" sz="2400" i="1" dirty="0" err="1"/>
              <a:t>point</a:t>
            </a:r>
            <a:r>
              <a:rPr lang="it-IT" sz="2400" i="1" dirty="0"/>
              <a:t> </a:t>
            </a:r>
            <a:r>
              <a:rPr lang="it-IT" sz="2400" dirty="0"/>
              <a:t>nell’utilizzo della chirurgia robotica in </a:t>
            </a:r>
            <a:r>
              <a:rPr lang="it-IT" sz="2400" dirty="0" err="1"/>
              <a:t>bariatrica</a:t>
            </a:r>
            <a:r>
              <a:rPr lang="it-IT" sz="2400" dirty="0"/>
              <a:t> </a:t>
            </a:r>
          </a:p>
        </p:txBody>
      </p:sp>
      <p:cxnSp>
        <p:nvCxnSpPr>
          <p:cNvPr id="9" name="Connettore 2 8">
            <a:extLst>
              <a:ext uri="{FF2B5EF4-FFF2-40B4-BE49-F238E27FC236}">
                <a16:creationId xmlns:a16="http://schemas.microsoft.com/office/drawing/2014/main" id="{27DD8F5E-F0BE-D24B-B194-BD491F7E9B6A}"/>
              </a:ext>
            </a:extLst>
          </p:cNvPr>
          <p:cNvCxnSpPr>
            <a:stCxn id="10" idx="2"/>
            <a:endCxn id="11" idx="0"/>
          </p:cNvCxnSpPr>
          <p:nvPr/>
        </p:nvCxnSpPr>
        <p:spPr>
          <a:xfrm flipH="1">
            <a:off x="6975675" y="3637503"/>
            <a:ext cx="2083445" cy="4716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7A8F38AC-9E57-234D-A937-24CD85BC93A2}"/>
              </a:ext>
            </a:extLst>
          </p:cNvPr>
          <p:cNvCxnSpPr>
            <a:cxnSpLocks/>
            <a:stCxn id="10" idx="2"/>
            <a:endCxn id="13" idx="0"/>
          </p:cNvCxnSpPr>
          <p:nvPr/>
        </p:nvCxnSpPr>
        <p:spPr>
          <a:xfrm>
            <a:off x="9059120" y="3637503"/>
            <a:ext cx="86261" cy="656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559D50AF-855B-7D4B-AB06-75B5941E4626}"/>
              </a:ext>
            </a:extLst>
          </p:cNvPr>
          <p:cNvCxnSpPr>
            <a:stCxn id="10" idx="2"/>
            <a:endCxn id="12" idx="0"/>
          </p:cNvCxnSpPr>
          <p:nvPr/>
        </p:nvCxnSpPr>
        <p:spPr>
          <a:xfrm flipH="1">
            <a:off x="7639290" y="3637503"/>
            <a:ext cx="1419830" cy="1432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E1F0633D-EB6E-6744-A1F7-E3FCB547143E}"/>
              </a:ext>
            </a:extLst>
          </p:cNvPr>
          <p:cNvCxnSpPr>
            <a:stCxn id="10" idx="2"/>
          </p:cNvCxnSpPr>
          <p:nvPr/>
        </p:nvCxnSpPr>
        <p:spPr>
          <a:xfrm>
            <a:off x="9059120" y="3637503"/>
            <a:ext cx="1900849" cy="656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A86BFBCC-AE4C-CA4D-B48E-442479449F38}"/>
              </a:ext>
            </a:extLst>
          </p:cNvPr>
          <p:cNvCxnSpPr>
            <a:stCxn id="6" idx="3"/>
            <a:endCxn id="10" idx="1"/>
          </p:cNvCxnSpPr>
          <p:nvPr/>
        </p:nvCxnSpPr>
        <p:spPr>
          <a:xfrm>
            <a:off x="5303133" y="3129672"/>
            <a:ext cx="11208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CasellaDiTesto 28">
            <a:extLst>
              <a:ext uri="{FF2B5EF4-FFF2-40B4-BE49-F238E27FC236}">
                <a16:creationId xmlns:a16="http://schemas.microsoft.com/office/drawing/2014/main" id="{71C0146D-6290-444F-8220-B3B16532BC63}"/>
              </a:ext>
            </a:extLst>
          </p:cNvPr>
          <p:cNvSpPr txBox="1"/>
          <p:nvPr/>
        </p:nvSpPr>
        <p:spPr>
          <a:xfrm>
            <a:off x="497710" y="3746678"/>
            <a:ext cx="4805423" cy="707886"/>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2000" i="1" dirty="0"/>
              <a:t>La chirurgia robotica può essere validata per RYGB a basso rischio e per tutte le Sleeve.</a:t>
            </a:r>
          </a:p>
        </p:txBody>
      </p:sp>
      <p:sp>
        <p:nvSpPr>
          <p:cNvPr id="30" name="CasellaDiTesto 29">
            <a:extLst>
              <a:ext uri="{FF2B5EF4-FFF2-40B4-BE49-F238E27FC236}">
                <a16:creationId xmlns:a16="http://schemas.microsoft.com/office/drawing/2014/main" id="{35A132AD-AC17-2044-AB55-79EC413182D1}"/>
              </a:ext>
            </a:extLst>
          </p:cNvPr>
          <p:cNvSpPr txBox="1"/>
          <p:nvPr/>
        </p:nvSpPr>
        <p:spPr>
          <a:xfrm>
            <a:off x="485780" y="4586253"/>
            <a:ext cx="4805423" cy="1323439"/>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2000" i="1" dirty="0"/>
              <a:t>La chirurgia robotica può essere implementata in Centri di Apprendimento, in quanto ha una </a:t>
            </a:r>
            <a:r>
              <a:rPr lang="it-IT" sz="2000" i="1" dirty="0" err="1"/>
              <a:t>learning</a:t>
            </a:r>
            <a:r>
              <a:rPr lang="it-IT" sz="2000" i="1" dirty="0"/>
              <a:t> curve più sicura della laparoscopia.</a:t>
            </a:r>
          </a:p>
        </p:txBody>
      </p:sp>
    </p:spTree>
    <p:extLst>
      <p:ext uri="{BB962C8B-B14F-4D97-AF65-F5344CB8AC3E}">
        <p14:creationId xmlns:p14="http://schemas.microsoft.com/office/powerpoint/2010/main" val="312968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linds(horizontal)">
                                      <p:cBhvr>
                                        <p:cTn id="35" dur="500"/>
                                        <p:tgtEl>
                                          <p:spTgt spid="2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linds(horizontal)">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6"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097DBD5-253A-B049-85E7-1F5402CC0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90" y="65349"/>
            <a:ext cx="6972300" cy="1333500"/>
          </a:xfrm>
          <a:prstGeom prst="rect">
            <a:avLst/>
          </a:prstGeom>
        </p:spPr>
      </p:pic>
      <p:sp>
        <p:nvSpPr>
          <p:cNvPr id="5" name="Rettangolo 4">
            <a:extLst>
              <a:ext uri="{FF2B5EF4-FFF2-40B4-BE49-F238E27FC236}">
                <a16:creationId xmlns:a16="http://schemas.microsoft.com/office/drawing/2014/main" id="{FB3BD477-E62B-3A48-B74C-777EE8611E91}"/>
              </a:ext>
            </a:extLst>
          </p:cNvPr>
          <p:cNvSpPr/>
          <p:nvPr/>
        </p:nvSpPr>
        <p:spPr>
          <a:xfrm>
            <a:off x="1568361" y="1121850"/>
            <a:ext cx="3789820" cy="276999"/>
          </a:xfrm>
          <a:prstGeom prst="rect">
            <a:avLst/>
          </a:prstGeom>
        </p:spPr>
        <p:txBody>
          <a:bodyPr wrap="none">
            <a:spAutoFit/>
          </a:bodyPr>
          <a:lstStyle/>
          <a:p>
            <a:r>
              <a:rPr lang="en" sz="1200" dirty="0">
                <a:solidFill>
                  <a:srgbClr val="212121"/>
                </a:solidFill>
                <a:latin typeface="BlinkMacSystemFont"/>
              </a:rPr>
              <a:t>Department of Medicine and Surgery, University of Parma</a:t>
            </a:r>
            <a:endParaRPr lang="it-IT" sz="1200" dirty="0"/>
          </a:p>
        </p:txBody>
      </p:sp>
      <p:pic>
        <p:nvPicPr>
          <p:cNvPr id="7" name="Immagine 6">
            <a:extLst>
              <a:ext uri="{FF2B5EF4-FFF2-40B4-BE49-F238E27FC236}">
                <a16:creationId xmlns:a16="http://schemas.microsoft.com/office/drawing/2014/main" id="{70E7DAAB-91A3-504F-A2AF-0C0300616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383" y="1422145"/>
            <a:ext cx="4742222" cy="4634770"/>
          </a:xfrm>
          <a:prstGeom prst="rect">
            <a:avLst/>
          </a:prstGeom>
        </p:spPr>
      </p:pic>
      <p:sp>
        <p:nvSpPr>
          <p:cNvPr id="9" name="CasellaDiTesto 8">
            <a:extLst>
              <a:ext uri="{FF2B5EF4-FFF2-40B4-BE49-F238E27FC236}">
                <a16:creationId xmlns:a16="http://schemas.microsoft.com/office/drawing/2014/main" id="{E057ABEC-DBB2-B74C-92E0-3FA511732E53}"/>
              </a:ext>
            </a:extLst>
          </p:cNvPr>
          <p:cNvSpPr txBox="1"/>
          <p:nvPr/>
        </p:nvSpPr>
        <p:spPr>
          <a:xfrm>
            <a:off x="5550605" y="1612379"/>
            <a:ext cx="5514960" cy="101566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2000" dirty="0"/>
              <a:t>L’Intelligenza Artificiale in Chirurgia </a:t>
            </a:r>
            <a:r>
              <a:rPr lang="it-IT" sz="2000" dirty="0" err="1"/>
              <a:t>Bariatrica</a:t>
            </a:r>
            <a:r>
              <a:rPr lang="it-IT" sz="2000" dirty="0"/>
              <a:t> può essere utilizzata in tutti gli aspetti del percorso peri-operatorio.</a:t>
            </a:r>
          </a:p>
        </p:txBody>
      </p:sp>
      <p:sp>
        <p:nvSpPr>
          <p:cNvPr id="2" name="CasellaDiTesto 1">
            <a:extLst>
              <a:ext uri="{FF2B5EF4-FFF2-40B4-BE49-F238E27FC236}">
                <a16:creationId xmlns:a16="http://schemas.microsoft.com/office/drawing/2014/main" id="{BD1284E0-9C0A-3B47-8796-07C1BC3E83BE}"/>
              </a:ext>
            </a:extLst>
          </p:cNvPr>
          <p:cNvSpPr txBox="1"/>
          <p:nvPr/>
        </p:nvSpPr>
        <p:spPr>
          <a:xfrm>
            <a:off x="6096000" y="3296634"/>
            <a:ext cx="1819729"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it-IT" dirty="0"/>
              <a:t>Machine </a:t>
            </a:r>
            <a:r>
              <a:rPr lang="it-IT" dirty="0" err="1"/>
              <a:t>learning</a:t>
            </a:r>
            <a:endParaRPr lang="it-IT" dirty="0"/>
          </a:p>
        </p:txBody>
      </p:sp>
      <p:sp>
        <p:nvSpPr>
          <p:cNvPr id="3" name="CasellaDiTesto 2">
            <a:extLst>
              <a:ext uri="{FF2B5EF4-FFF2-40B4-BE49-F238E27FC236}">
                <a16:creationId xmlns:a16="http://schemas.microsoft.com/office/drawing/2014/main" id="{9CF58D23-CC5F-0941-AAC6-8C55238B71D6}"/>
              </a:ext>
            </a:extLst>
          </p:cNvPr>
          <p:cNvSpPr txBox="1"/>
          <p:nvPr/>
        </p:nvSpPr>
        <p:spPr>
          <a:xfrm>
            <a:off x="6130524" y="4284685"/>
            <a:ext cx="1758701"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dirty="0"/>
              <a:t>Previsione rispetto a big data</a:t>
            </a:r>
          </a:p>
        </p:txBody>
      </p:sp>
      <p:sp>
        <p:nvSpPr>
          <p:cNvPr id="6" name="CasellaDiTesto 5">
            <a:extLst>
              <a:ext uri="{FF2B5EF4-FFF2-40B4-BE49-F238E27FC236}">
                <a16:creationId xmlns:a16="http://schemas.microsoft.com/office/drawing/2014/main" id="{36FD80F2-50AA-474E-8E4A-5E8917CA6D25}"/>
              </a:ext>
            </a:extLst>
          </p:cNvPr>
          <p:cNvSpPr txBox="1"/>
          <p:nvPr/>
        </p:nvSpPr>
        <p:spPr>
          <a:xfrm>
            <a:off x="8605583" y="3299554"/>
            <a:ext cx="1550424"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it-IT" dirty="0" err="1"/>
              <a:t>Deep</a:t>
            </a:r>
            <a:r>
              <a:rPr lang="it-IT" dirty="0"/>
              <a:t> </a:t>
            </a:r>
            <a:r>
              <a:rPr lang="it-IT" dirty="0" err="1"/>
              <a:t>learning</a:t>
            </a:r>
            <a:r>
              <a:rPr lang="it-IT" dirty="0"/>
              <a:t> </a:t>
            </a:r>
          </a:p>
        </p:txBody>
      </p:sp>
      <p:sp>
        <p:nvSpPr>
          <p:cNvPr id="8" name="CasellaDiTesto 7">
            <a:extLst>
              <a:ext uri="{FF2B5EF4-FFF2-40B4-BE49-F238E27FC236}">
                <a16:creationId xmlns:a16="http://schemas.microsoft.com/office/drawing/2014/main" id="{C7F753D4-FF4E-F040-84F9-B75C05D6A9BB}"/>
              </a:ext>
            </a:extLst>
          </p:cNvPr>
          <p:cNvSpPr txBox="1"/>
          <p:nvPr/>
        </p:nvSpPr>
        <p:spPr>
          <a:xfrm>
            <a:off x="8605584" y="4194160"/>
            <a:ext cx="1550424"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dirty="0"/>
              <a:t>Previsione rispetto ad immagini</a:t>
            </a:r>
          </a:p>
        </p:txBody>
      </p:sp>
      <p:cxnSp>
        <p:nvCxnSpPr>
          <p:cNvPr id="13" name="Connettore 2 12">
            <a:extLst>
              <a:ext uri="{FF2B5EF4-FFF2-40B4-BE49-F238E27FC236}">
                <a16:creationId xmlns:a16="http://schemas.microsoft.com/office/drawing/2014/main" id="{70250654-12C5-814B-8174-1935611FD570}"/>
              </a:ext>
            </a:extLst>
          </p:cNvPr>
          <p:cNvCxnSpPr>
            <a:stCxn id="2" idx="2"/>
            <a:endCxn id="3" idx="0"/>
          </p:cNvCxnSpPr>
          <p:nvPr/>
        </p:nvCxnSpPr>
        <p:spPr>
          <a:xfrm>
            <a:off x="7005865" y="3665966"/>
            <a:ext cx="4010" cy="618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E234C3BF-59B8-DA4D-B3CA-AA12608C2B48}"/>
              </a:ext>
            </a:extLst>
          </p:cNvPr>
          <p:cNvCxnSpPr>
            <a:stCxn id="2" idx="3"/>
            <a:endCxn id="6" idx="1"/>
          </p:cNvCxnSpPr>
          <p:nvPr/>
        </p:nvCxnSpPr>
        <p:spPr>
          <a:xfrm>
            <a:off x="7915729" y="3481300"/>
            <a:ext cx="689854" cy="2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00EFFC29-1441-6743-9B07-7252D10F66B3}"/>
              </a:ext>
            </a:extLst>
          </p:cNvPr>
          <p:cNvCxnSpPr>
            <a:stCxn id="6" idx="2"/>
            <a:endCxn id="8" idx="0"/>
          </p:cNvCxnSpPr>
          <p:nvPr/>
        </p:nvCxnSpPr>
        <p:spPr>
          <a:xfrm>
            <a:off x="9380795" y="3668886"/>
            <a:ext cx="1" cy="52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13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1F76B9B-7CA0-4F49-B267-77E905C76A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177" y="176881"/>
            <a:ext cx="10619646" cy="6504237"/>
          </a:xfrm>
          <a:prstGeom prst="rect">
            <a:avLst/>
          </a:prstGeom>
        </p:spPr>
      </p:pic>
      <p:cxnSp>
        <p:nvCxnSpPr>
          <p:cNvPr id="6" name="Connettore 1 5">
            <a:extLst>
              <a:ext uri="{FF2B5EF4-FFF2-40B4-BE49-F238E27FC236}">
                <a16:creationId xmlns:a16="http://schemas.microsoft.com/office/drawing/2014/main" id="{6323C3AB-76F6-314C-A1F4-4F296EA5A209}"/>
              </a:ext>
            </a:extLst>
          </p:cNvPr>
          <p:cNvCxnSpPr/>
          <p:nvPr/>
        </p:nvCxnSpPr>
        <p:spPr>
          <a:xfrm>
            <a:off x="6869430" y="925830"/>
            <a:ext cx="8686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D40488D4-B101-CE40-826F-7783C7375E2C}"/>
              </a:ext>
            </a:extLst>
          </p:cNvPr>
          <p:cNvCxnSpPr/>
          <p:nvPr/>
        </p:nvCxnSpPr>
        <p:spPr>
          <a:xfrm>
            <a:off x="6229350" y="1074420"/>
            <a:ext cx="5600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39B1CEB7-4279-2542-AD8D-6006211D4CF0}"/>
              </a:ext>
            </a:extLst>
          </p:cNvPr>
          <p:cNvSpPr/>
          <p:nvPr/>
        </p:nvSpPr>
        <p:spPr>
          <a:xfrm>
            <a:off x="6023610" y="1691640"/>
            <a:ext cx="1760220" cy="40919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1 10">
            <a:extLst>
              <a:ext uri="{FF2B5EF4-FFF2-40B4-BE49-F238E27FC236}">
                <a16:creationId xmlns:a16="http://schemas.microsoft.com/office/drawing/2014/main" id="{F5230E2C-0A58-1B4D-98B1-1D07AA1F92D8}"/>
              </a:ext>
            </a:extLst>
          </p:cNvPr>
          <p:cNvCxnSpPr/>
          <p:nvPr/>
        </p:nvCxnSpPr>
        <p:spPr>
          <a:xfrm>
            <a:off x="4263390" y="604647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783E858E-D2AD-574E-BF9F-2E4F2EF97222}"/>
              </a:ext>
            </a:extLst>
          </p:cNvPr>
          <p:cNvCxnSpPr/>
          <p:nvPr/>
        </p:nvCxnSpPr>
        <p:spPr>
          <a:xfrm>
            <a:off x="3749040" y="6206490"/>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ttangolo 13">
            <a:extLst>
              <a:ext uri="{FF2B5EF4-FFF2-40B4-BE49-F238E27FC236}">
                <a16:creationId xmlns:a16="http://schemas.microsoft.com/office/drawing/2014/main" id="{0106A559-A0A8-7340-A92F-D9DE1E86D72D}"/>
              </a:ext>
            </a:extLst>
          </p:cNvPr>
          <p:cNvSpPr/>
          <p:nvPr/>
        </p:nvSpPr>
        <p:spPr>
          <a:xfrm>
            <a:off x="2697480" y="80010"/>
            <a:ext cx="1417320" cy="38861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53903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71AF6B0-88DB-F14A-9855-F2FCD372F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45" y="645991"/>
            <a:ext cx="10726909" cy="4724661"/>
          </a:xfrm>
          <a:prstGeom prst="rect">
            <a:avLst/>
          </a:prstGeom>
        </p:spPr>
      </p:pic>
      <p:cxnSp>
        <p:nvCxnSpPr>
          <p:cNvPr id="3" name="Connettore 1 2">
            <a:extLst>
              <a:ext uri="{FF2B5EF4-FFF2-40B4-BE49-F238E27FC236}">
                <a16:creationId xmlns:a16="http://schemas.microsoft.com/office/drawing/2014/main" id="{618F5263-293C-F649-9506-544F474F4733}"/>
              </a:ext>
            </a:extLst>
          </p:cNvPr>
          <p:cNvCxnSpPr/>
          <p:nvPr/>
        </p:nvCxnSpPr>
        <p:spPr>
          <a:xfrm>
            <a:off x="6096000" y="1428750"/>
            <a:ext cx="11963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ttore 1 5">
            <a:extLst>
              <a:ext uri="{FF2B5EF4-FFF2-40B4-BE49-F238E27FC236}">
                <a16:creationId xmlns:a16="http://schemas.microsoft.com/office/drawing/2014/main" id="{C68E9A4B-7819-4B49-A9A1-D7BF61DE4DC4}"/>
              </a:ext>
            </a:extLst>
          </p:cNvPr>
          <p:cNvCxnSpPr/>
          <p:nvPr/>
        </p:nvCxnSpPr>
        <p:spPr>
          <a:xfrm>
            <a:off x="6096000" y="3543300"/>
            <a:ext cx="15163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590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2BC5EA9-5554-E849-BDD4-40C3EB9BC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97" y="1400536"/>
            <a:ext cx="11529205" cy="3475621"/>
          </a:xfrm>
          <a:prstGeom prst="rect">
            <a:avLst/>
          </a:prstGeom>
        </p:spPr>
      </p:pic>
      <p:cxnSp>
        <p:nvCxnSpPr>
          <p:cNvPr id="3" name="Connettore 1 2">
            <a:extLst>
              <a:ext uri="{FF2B5EF4-FFF2-40B4-BE49-F238E27FC236}">
                <a16:creationId xmlns:a16="http://schemas.microsoft.com/office/drawing/2014/main" id="{E4F4896D-785F-924F-8B1D-61D8B6C2F05F}"/>
              </a:ext>
            </a:extLst>
          </p:cNvPr>
          <p:cNvCxnSpPr>
            <a:cxnSpLocks/>
          </p:cNvCxnSpPr>
          <p:nvPr/>
        </p:nvCxnSpPr>
        <p:spPr>
          <a:xfrm>
            <a:off x="6217920" y="2274570"/>
            <a:ext cx="11772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8D91BEE7-DE48-FC40-AFB4-577F1AA56DA8}"/>
              </a:ext>
            </a:extLst>
          </p:cNvPr>
          <p:cNvCxnSpPr/>
          <p:nvPr/>
        </p:nvCxnSpPr>
        <p:spPr>
          <a:xfrm>
            <a:off x="6217920" y="2983230"/>
            <a:ext cx="15659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ttore 1 8">
            <a:extLst>
              <a:ext uri="{FF2B5EF4-FFF2-40B4-BE49-F238E27FC236}">
                <a16:creationId xmlns:a16="http://schemas.microsoft.com/office/drawing/2014/main" id="{BED0392F-64AA-7D45-953E-A8BCEBB6DAC9}"/>
              </a:ext>
            </a:extLst>
          </p:cNvPr>
          <p:cNvCxnSpPr/>
          <p:nvPr/>
        </p:nvCxnSpPr>
        <p:spPr>
          <a:xfrm>
            <a:off x="4160520" y="3886200"/>
            <a:ext cx="8229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ttangolo 9">
            <a:extLst>
              <a:ext uri="{FF2B5EF4-FFF2-40B4-BE49-F238E27FC236}">
                <a16:creationId xmlns:a16="http://schemas.microsoft.com/office/drawing/2014/main" id="{DEB2BD8A-F22C-6C4E-B2B2-BA38F91A298B}"/>
              </a:ext>
            </a:extLst>
          </p:cNvPr>
          <p:cNvSpPr/>
          <p:nvPr/>
        </p:nvSpPr>
        <p:spPr>
          <a:xfrm>
            <a:off x="2400300" y="1400536"/>
            <a:ext cx="1371600" cy="27967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2678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7942ED6-C377-874A-9A68-498E3E56A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153" y="127325"/>
            <a:ext cx="9421693" cy="6592041"/>
          </a:xfrm>
          <a:prstGeom prst="rect">
            <a:avLst/>
          </a:prstGeom>
        </p:spPr>
      </p:pic>
      <p:sp>
        <p:nvSpPr>
          <p:cNvPr id="2" name="Rettangolo 1">
            <a:extLst>
              <a:ext uri="{FF2B5EF4-FFF2-40B4-BE49-F238E27FC236}">
                <a16:creationId xmlns:a16="http://schemas.microsoft.com/office/drawing/2014/main" id="{66AD0615-12CC-D848-9B34-22AD21F77548}"/>
              </a:ext>
            </a:extLst>
          </p:cNvPr>
          <p:cNvSpPr/>
          <p:nvPr/>
        </p:nvSpPr>
        <p:spPr>
          <a:xfrm>
            <a:off x="3063240" y="93034"/>
            <a:ext cx="2308860" cy="28415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5C8C614F-72F4-6B4E-AA44-1D3825B4E3DB}"/>
              </a:ext>
            </a:extLst>
          </p:cNvPr>
          <p:cNvSpPr/>
          <p:nvPr/>
        </p:nvSpPr>
        <p:spPr>
          <a:xfrm>
            <a:off x="6073140" y="605790"/>
            <a:ext cx="1482090" cy="4686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4DBB5B4-800F-A846-B9F2-337BBB7CB30D}"/>
              </a:ext>
            </a:extLst>
          </p:cNvPr>
          <p:cNvSpPr/>
          <p:nvPr/>
        </p:nvSpPr>
        <p:spPr>
          <a:xfrm>
            <a:off x="6073140" y="5943600"/>
            <a:ext cx="1482090" cy="4457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47964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B5D16AF-5E3D-FC44-ACE1-66152A874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850" y="1496832"/>
            <a:ext cx="11290300" cy="3378200"/>
          </a:xfrm>
          <a:prstGeom prst="rect">
            <a:avLst/>
          </a:prstGeom>
        </p:spPr>
      </p:pic>
      <p:cxnSp>
        <p:nvCxnSpPr>
          <p:cNvPr id="3" name="Connettore 1 2">
            <a:extLst>
              <a:ext uri="{FF2B5EF4-FFF2-40B4-BE49-F238E27FC236}">
                <a16:creationId xmlns:a16="http://schemas.microsoft.com/office/drawing/2014/main" id="{FA71F328-A43A-BD4A-A4CC-DF06991980DE}"/>
              </a:ext>
            </a:extLst>
          </p:cNvPr>
          <p:cNvCxnSpPr/>
          <p:nvPr/>
        </p:nvCxnSpPr>
        <p:spPr>
          <a:xfrm>
            <a:off x="6869430" y="2263140"/>
            <a:ext cx="64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ttore 1 5">
            <a:extLst>
              <a:ext uri="{FF2B5EF4-FFF2-40B4-BE49-F238E27FC236}">
                <a16:creationId xmlns:a16="http://schemas.microsoft.com/office/drawing/2014/main" id="{A594A846-B0DA-364B-9500-03FF9E4DB848}"/>
              </a:ext>
            </a:extLst>
          </p:cNvPr>
          <p:cNvCxnSpPr/>
          <p:nvPr/>
        </p:nvCxnSpPr>
        <p:spPr>
          <a:xfrm>
            <a:off x="6309360" y="2423160"/>
            <a:ext cx="4229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893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1">
            <a:extLst>
              <a:ext uri="{FF2B5EF4-FFF2-40B4-BE49-F238E27FC236}">
                <a16:creationId xmlns:a16="http://schemas.microsoft.com/office/drawing/2014/main" id="{1541D1D0-CFD8-DE4F-9DE1-40C2FB5CB652}"/>
              </a:ext>
            </a:extLst>
          </p:cNvPr>
          <p:cNvSpPr>
            <a:spLocks noGrp="1"/>
          </p:cNvSpPr>
          <p:nvPr>
            <p:ph type="title"/>
          </p:nvPr>
        </p:nvSpPr>
        <p:spPr/>
        <p:txBody>
          <a:bodyPr/>
          <a:lstStyle/>
          <a:p>
            <a:r>
              <a:rPr lang="it-IT" dirty="0"/>
              <a:t>CHIRURGIA ROBOTICA IN BARIATRICA</a:t>
            </a:r>
          </a:p>
        </p:txBody>
      </p:sp>
      <p:sp>
        <p:nvSpPr>
          <p:cNvPr id="13" name="Segnaposto contenuto 12">
            <a:extLst>
              <a:ext uri="{FF2B5EF4-FFF2-40B4-BE49-F238E27FC236}">
                <a16:creationId xmlns:a16="http://schemas.microsoft.com/office/drawing/2014/main" id="{330A2409-5B4F-6A46-8951-9BA8FC5422DB}"/>
              </a:ext>
            </a:extLst>
          </p:cNvPr>
          <p:cNvSpPr>
            <a:spLocks noGrp="1"/>
          </p:cNvSpPr>
          <p:nvPr>
            <p:ph idx="1"/>
          </p:nvPr>
        </p:nvSpPr>
        <p:spPr>
          <a:xfrm>
            <a:off x="1216548" y="2108201"/>
            <a:ext cx="10058400" cy="426655"/>
          </a:xfrm>
        </p:spPr>
        <p:txBody>
          <a:bodyPr>
            <a:normAutofit/>
          </a:bodyPr>
          <a:lstStyle/>
          <a:p>
            <a:r>
              <a:rPr lang="it-IT" dirty="0"/>
              <a:t>Nel 2000 FDA approva il sistema DA VINCI per la CHIRURGIA GENERALE.</a:t>
            </a:r>
          </a:p>
          <a:p>
            <a:endParaRPr lang="it-IT" dirty="0"/>
          </a:p>
        </p:txBody>
      </p:sp>
      <p:pic>
        <p:nvPicPr>
          <p:cNvPr id="5" name="Immagine 4">
            <a:extLst>
              <a:ext uri="{FF2B5EF4-FFF2-40B4-BE49-F238E27FC236}">
                <a16:creationId xmlns:a16="http://schemas.microsoft.com/office/drawing/2014/main" id="{4E3D7685-E9F8-6540-88E3-46B67C217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247" y="2768600"/>
            <a:ext cx="6743700" cy="1320800"/>
          </a:xfrm>
          <a:prstGeom prst="rect">
            <a:avLst/>
          </a:prstGeom>
        </p:spPr>
      </p:pic>
      <p:sp>
        <p:nvSpPr>
          <p:cNvPr id="6" name="Rettangolo 5">
            <a:extLst>
              <a:ext uri="{FF2B5EF4-FFF2-40B4-BE49-F238E27FC236}">
                <a16:creationId xmlns:a16="http://schemas.microsoft.com/office/drawing/2014/main" id="{3A085BFD-4444-2A40-A289-7DC2E3A9B10C}"/>
              </a:ext>
            </a:extLst>
          </p:cNvPr>
          <p:cNvSpPr/>
          <p:nvPr/>
        </p:nvSpPr>
        <p:spPr>
          <a:xfrm>
            <a:off x="472247" y="4089400"/>
            <a:ext cx="6096000" cy="261610"/>
          </a:xfrm>
          <a:prstGeom prst="rect">
            <a:avLst/>
          </a:prstGeom>
        </p:spPr>
        <p:txBody>
          <a:bodyPr>
            <a:spAutoFit/>
          </a:bodyPr>
          <a:lstStyle/>
          <a:p>
            <a:r>
              <a:rPr lang="en" sz="1100" dirty="0">
                <a:latin typeface="RealpageTIM11"/>
              </a:rPr>
              <a:t>Division of General Surgery, Department of Surgery, University of Illinois at Chicago, Chicago, Illinois. </a:t>
            </a:r>
            <a:endParaRPr lang="en" sz="1100" dirty="0"/>
          </a:p>
        </p:txBody>
      </p:sp>
      <p:sp>
        <p:nvSpPr>
          <p:cNvPr id="2" name="Rettangolo 1">
            <a:extLst>
              <a:ext uri="{FF2B5EF4-FFF2-40B4-BE49-F238E27FC236}">
                <a16:creationId xmlns:a16="http://schemas.microsoft.com/office/drawing/2014/main" id="{643458E9-DBFB-2D45-B144-169D482612C4}"/>
              </a:ext>
            </a:extLst>
          </p:cNvPr>
          <p:cNvSpPr/>
          <p:nvPr/>
        </p:nvSpPr>
        <p:spPr>
          <a:xfrm>
            <a:off x="472247" y="4920396"/>
            <a:ext cx="11247506"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 dirty="0">
                <a:latin typeface="RealpageTIM11"/>
              </a:rPr>
              <a:t>The </a:t>
            </a:r>
            <a:r>
              <a:rPr lang="en" b="1" dirty="0">
                <a:highlight>
                  <a:srgbClr val="FFFF00"/>
                </a:highlight>
                <a:latin typeface="RealpageTIM11"/>
              </a:rPr>
              <a:t>magnified 3D view </a:t>
            </a:r>
            <a:r>
              <a:rPr lang="en" dirty="0">
                <a:latin typeface="RealpageTIM11"/>
              </a:rPr>
              <a:t>and the </a:t>
            </a:r>
            <a:r>
              <a:rPr lang="en" b="1" dirty="0">
                <a:highlight>
                  <a:srgbClr val="FFFF00"/>
                </a:highlight>
                <a:latin typeface="RealpageTIM11"/>
              </a:rPr>
              <a:t>articulation of the robotic arms </a:t>
            </a:r>
            <a:r>
              <a:rPr lang="en" dirty="0">
                <a:latin typeface="RealpageTIM11"/>
              </a:rPr>
              <a:t>allows us to perform a 10-mm anastomosis with more </a:t>
            </a:r>
            <a:r>
              <a:rPr lang="en" b="1" dirty="0">
                <a:highlight>
                  <a:srgbClr val="FFFF00"/>
                </a:highlight>
                <a:latin typeface="RealpageTIM11"/>
              </a:rPr>
              <a:t>precision</a:t>
            </a:r>
            <a:r>
              <a:rPr lang="en" dirty="0">
                <a:highlight>
                  <a:srgbClr val="FFFF00"/>
                </a:highlight>
                <a:latin typeface="RealpageTIM11"/>
              </a:rPr>
              <a:t> and </a:t>
            </a:r>
            <a:r>
              <a:rPr lang="en" b="1" dirty="0">
                <a:highlight>
                  <a:srgbClr val="FFFF00"/>
                </a:highlight>
                <a:latin typeface="RealpageTIM11"/>
              </a:rPr>
              <a:t>ease</a:t>
            </a:r>
            <a:r>
              <a:rPr lang="en" dirty="0">
                <a:highlight>
                  <a:srgbClr val="FFFF00"/>
                </a:highlight>
                <a:latin typeface="RealpageTIM11"/>
              </a:rPr>
              <a:t> </a:t>
            </a:r>
            <a:r>
              <a:rPr lang="en" dirty="0">
                <a:latin typeface="RealpageTIM11"/>
              </a:rPr>
              <a:t>than by the conventional laparoscopic approach. For this group of patients, the average operative time was 3 hours and 10 minutes, and the mean hospital stay was 2.3 days. </a:t>
            </a:r>
            <a:endParaRPr lang="it-IT" dirty="0"/>
          </a:p>
        </p:txBody>
      </p:sp>
      <p:sp>
        <p:nvSpPr>
          <p:cNvPr id="4" name="Rettangolo 3">
            <a:extLst>
              <a:ext uri="{FF2B5EF4-FFF2-40B4-BE49-F238E27FC236}">
                <a16:creationId xmlns:a16="http://schemas.microsoft.com/office/drawing/2014/main" id="{42154FE0-76C3-364C-9784-B8F412C8E27F}"/>
              </a:ext>
            </a:extLst>
          </p:cNvPr>
          <p:cNvSpPr/>
          <p:nvPr/>
        </p:nvSpPr>
        <p:spPr>
          <a:xfrm>
            <a:off x="7215947" y="2768600"/>
            <a:ext cx="4503806" cy="175432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 dirty="0">
                <a:latin typeface="RealpageTIM11"/>
              </a:rPr>
              <a:t>The robotic system then was used to perform the </a:t>
            </a:r>
            <a:r>
              <a:rPr lang="en" b="1" dirty="0">
                <a:highlight>
                  <a:srgbClr val="FFFF00"/>
                </a:highlight>
                <a:latin typeface="RealpageTIM11"/>
              </a:rPr>
              <a:t>gastrojejunostomy</a:t>
            </a:r>
            <a:r>
              <a:rPr lang="en" dirty="0">
                <a:latin typeface="RealpageTIM11"/>
              </a:rPr>
              <a:t> (two layers: the outer layer with interrupted 3-0 silk sutures and the inner layer in a running fashion with absorbable sutures), similar to the open approach. </a:t>
            </a:r>
            <a:endParaRPr lang="it-IT" dirty="0"/>
          </a:p>
        </p:txBody>
      </p:sp>
      <p:sp>
        <p:nvSpPr>
          <p:cNvPr id="16" name="CasellaDiTesto 15">
            <a:extLst>
              <a:ext uri="{FF2B5EF4-FFF2-40B4-BE49-F238E27FC236}">
                <a16:creationId xmlns:a16="http://schemas.microsoft.com/office/drawing/2014/main" id="{E26389AF-5B25-7B4A-B36C-35B82C06284A}"/>
              </a:ext>
            </a:extLst>
          </p:cNvPr>
          <p:cNvSpPr txBox="1"/>
          <p:nvPr/>
        </p:nvSpPr>
        <p:spPr>
          <a:xfrm>
            <a:off x="5406887" y="6374296"/>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308612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110E94-9D23-6446-9C6A-7ED4F65D55FC}"/>
              </a:ext>
            </a:extLst>
          </p:cNvPr>
          <p:cNvSpPr>
            <a:spLocks noGrp="1"/>
          </p:cNvSpPr>
          <p:nvPr>
            <p:ph type="title"/>
          </p:nvPr>
        </p:nvSpPr>
        <p:spPr/>
        <p:txBody>
          <a:bodyPr/>
          <a:lstStyle/>
          <a:p>
            <a:r>
              <a:rPr lang="it-IT" dirty="0"/>
              <a:t>Conclusioni </a:t>
            </a:r>
          </a:p>
        </p:txBody>
      </p:sp>
      <p:sp>
        <p:nvSpPr>
          <p:cNvPr id="3" name="Segnaposto contenuto 2">
            <a:extLst>
              <a:ext uri="{FF2B5EF4-FFF2-40B4-BE49-F238E27FC236}">
                <a16:creationId xmlns:a16="http://schemas.microsoft.com/office/drawing/2014/main" id="{D87A46B8-B706-9A44-A821-C1CB03E1F437}"/>
              </a:ext>
            </a:extLst>
          </p:cNvPr>
          <p:cNvSpPr>
            <a:spLocks noGrp="1"/>
          </p:cNvSpPr>
          <p:nvPr>
            <p:ph idx="1"/>
          </p:nvPr>
        </p:nvSpPr>
        <p:spPr/>
        <p:txBody>
          <a:bodyPr/>
          <a:lstStyle/>
          <a:p>
            <a:r>
              <a:rPr lang="it-IT" dirty="0"/>
              <a:t>L’uso di grandi modelli linguistici (estraggono info dai video chirurgici per creare report operativi) integrati con la computer </a:t>
            </a:r>
            <a:r>
              <a:rPr lang="it-IT" dirty="0" err="1"/>
              <a:t>vision</a:t>
            </a:r>
            <a:r>
              <a:rPr lang="it-IT" dirty="0"/>
              <a:t> (riconosce strutture anatomiche, fasi chirurgiche e anomalie in tempo reale) promette una comprensione più profonda delle dinamiche operatorie (</a:t>
            </a:r>
            <a:r>
              <a:rPr lang="it-IT" dirty="0" err="1"/>
              <a:t>Rau</a:t>
            </a:r>
            <a:r>
              <a:rPr lang="it-IT" dirty="0"/>
              <a:t> et al, </a:t>
            </a:r>
            <a:r>
              <a:rPr lang="it-IT" dirty="0" err="1"/>
              <a:t>arXiv</a:t>
            </a:r>
            <a:r>
              <a:rPr lang="it-IT" dirty="0"/>
              <a:t> 2025).</a:t>
            </a:r>
          </a:p>
          <a:p>
            <a:r>
              <a:rPr lang="it-IT" dirty="0"/>
              <a:t>Progetti sperimentali come STAR (Smart </a:t>
            </a:r>
            <a:r>
              <a:rPr lang="it-IT" dirty="0" err="1"/>
              <a:t>Tissue</a:t>
            </a:r>
            <a:r>
              <a:rPr lang="it-IT" dirty="0"/>
              <a:t> </a:t>
            </a:r>
            <a:r>
              <a:rPr lang="it-IT" dirty="0" err="1"/>
              <a:t>Automoumous</a:t>
            </a:r>
            <a:r>
              <a:rPr lang="it-IT" dirty="0"/>
              <a:t> Robot) dimostrano la fattibilità di task chirurgiche autonome su tessuti molli. (</a:t>
            </a:r>
            <a:r>
              <a:rPr lang="it-IT" dirty="0" err="1"/>
              <a:t>Shademan</a:t>
            </a:r>
            <a:r>
              <a:rPr lang="it-IT" dirty="0"/>
              <a:t> et al, Science </a:t>
            </a:r>
            <a:r>
              <a:rPr lang="it-IT" dirty="0" err="1"/>
              <a:t>Transl</a:t>
            </a:r>
            <a:r>
              <a:rPr lang="it-IT" dirty="0"/>
              <a:t> </a:t>
            </a:r>
            <a:r>
              <a:rPr lang="it-IT" dirty="0" err="1"/>
              <a:t>Med</a:t>
            </a:r>
            <a:r>
              <a:rPr lang="it-IT" dirty="0"/>
              <a:t> 2016).</a:t>
            </a:r>
          </a:p>
          <a:p>
            <a:r>
              <a:rPr lang="it-IT" dirty="0"/>
              <a:t>L’analisi continua delle performance permetterà di creare percorsi formativi su misura per ogni chirurgo (e.g., DS1 </a:t>
            </a:r>
            <a:r>
              <a:rPr lang="it-IT" dirty="0" err="1"/>
              <a:t>Touch</a:t>
            </a:r>
            <a:r>
              <a:rPr lang="it-IT" dirty="0"/>
              <a:t> </a:t>
            </a:r>
            <a:r>
              <a:rPr lang="it-IT" dirty="0" err="1"/>
              <a:t>Surgery</a:t>
            </a:r>
            <a:r>
              <a:rPr lang="it-IT" dirty="0"/>
              <a:t>, </a:t>
            </a:r>
            <a:r>
              <a:rPr lang="it-IT" dirty="0" err="1"/>
              <a:t>Medtronic</a:t>
            </a:r>
            <a:r>
              <a:rPr lang="it-IT" dirty="0"/>
              <a:t>).</a:t>
            </a:r>
          </a:p>
          <a:p>
            <a:r>
              <a:rPr lang="it-IT" dirty="0"/>
              <a:t>Etica e responsabilità.</a:t>
            </a:r>
          </a:p>
        </p:txBody>
      </p:sp>
      <p:sp>
        <p:nvSpPr>
          <p:cNvPr id="5" name="Rettangolo 4">
            <a:extLst>
              <a:ext uri="{FF2B5EF4-FFF2-40B4-BE49-F238E27FC236}">
                <a16:creationId xmlns:a16="http://schemas.microsoft.com/office/drawing/2014/main" id="{4B03243B-2FBE-BF4F-B6F5-B5F83BB9EEF1}"/>
              </a:ext>
            </a:extLst>
          </p:cNvPr>
          <p:cNvSpPr/>
          <p:nvPr/>
        </p:nvSpPr>
        <p:spPr>
          <a:xfrm>
            <a:off x="7932421" y="443428"/>
            <a:ext cx="4091940" cy="1200329"/>
          </a:xfrm>
          <a:prstGeom prst="rect">
            <a:avLst/>
          </a:prstGeom>
        </p:spPr>
        <p:txBody>
          <a:bodyPr wrap="square">
            <a:spAutoFit/>
          </a:bodyPr>
          <a:lstStyle/>
          <a:p>
            <a:r>
              <a:rPr lang="it-IT" sz="3600" b="1" i="1" dirty="0">
                <a:solidFill>
                  <a:srgbClr val="0070C0"/>
                </a:solidFill>
                <a:latin typeface="Merriweather Sans"/>
              </a:rPr>
              <a:t>Siamo solo all’inizio di una nuova era</a:t>
            </a:r>
            <a:endParaRPr lang="it-IT" sz="3600" b="1" i="1" u="none" strike="noStrike" dirty="0">
              <a:solidFill>
                <a:srgbClr val="0070C0"/>
              </a:solidFill>
              <a:effectLst/>
              <a:latin typeface="Merriweather Sans"/>
            </a:endParaRPr>
          </a:p>
        </p:txBody>
      </p:sp>
    </p:spTree>
    <p:extLst>
      <p:ext uri="{BB962C8B-B14F-4D97-AF65-F5344CB8AC3E}">
        <p14:creationId xmlns:p14="http://schemas.microsoft.com/office/powerpoint/2010/main" val="3908137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lstStyle/>
          <a:p>
            <a:r>
              <a:rPr lang="it-IT" dirty="0"/>
              <a:t>Grazie</a:t>
            </a:r>
          </a:p>
        </p:txBody>
      </p:sp>
      <p:sp>
        <p:nvSpPr>
          <p:cNvPr id="2" name="CasellaDiTesto 1">
            <a:extLst>
              <a:ext uri="{FF2B5EF4-FFF2-40B4-BE49-F238E27FC236}">
                <a16:creationId xmlns:a16="http://schemas.microsoft.com/office/drawing/2014/main" id="{64976593-9D41-8E49-9122-71365A9DE99A}"/>
              </a:ext>
            </a:extLst>
          </p:cNvPr>
          <p:cNvSpPr txBox="1"/>
          <p:nvPr/>
        </p:nvSpPr>
        <p:spPr>
          <a:xfrm>
            <a:off x="6629400" y="4711940"/>
            <a:ext cx="3384453" cy="461665"/>
          </a:xfrm>
          <a:prstGeom prst="rect">
            <a:avLst/>
          </a:prstGeom>
          <a:noFill/>
        </p:spPr>
        <p:txBody>
          <a:bodyPr wrap="none" rtlCol="0">
            <a:spAutoFit/>
          </a:bodyPr>
          <a:lstStyle/>
          <a:p>
            <a:r>
              <a:rPr lang="it-IT" sz="2400" b="1" dirty="0" err="1">
                <a:solidFill>
                  <a:schemeClr val="tx2"/>
                </a:solidFill>
              </a:rPr>
              <a:t>cesana.giovanni@unisr.it</a:t>
            </a:r>
            <a:endParaRPr lang="it-IT" sz="2400" b="1" dirty="0">
              <a:solidFill>
                <a:schemeClr val="tx2"/>
              </a:solidFill>
            </a:endParaRPr>
          </a:p>
        </p:txBody>
      </p:sp>
    </p:spTree>
    <p:extLst>
      <p:ext uri="{BB962C8B-B14F-4D97-AF65-F5344CB8AC3E}">
        <p14:creationId xmlns:p14="http://schemas.microsoft.com/office/powerpoint/2010/main" val="174554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50747B4-357E-6048-826C-798C6BA50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717" y="176648"/>
            <a:ext cx="4322261" cy="1158323"/>
          </a:xfrm>
          <a:prstGeom prst="rect">
            <a:avLst/>
          </a:prstGeom>
        </p:spPr>
      </p:pic>
      <p:pic>
        <p:nvPicPr>
          <p:cNvPr id="7" name="Immagine 6">
            <a:extLst>
              <a:ext uri="{FF2B5EF4-FFF2-40B4-BE49-F238E27FC236}">
                <a16:creationId xmlns:a16="http://schemas.microsoft.com/office/drawing/2014/main" id="{A8506A98-9F80-9D46-A189-CAF8624F3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7346" y="1596580"/>
            <a:ext cx="2174111" cy="2142043"/>
          </a:xfrm>
          <a:prstGeom prst="rect">
            <a:avLst/>
          </a:prstGeom>
        </p:spPr>
      </p:pic>
      <p:pic>
        <p:nvPicPr>
          <p:cNvPr id="9" name="Immagine 8">
            <a:extLst>
              <a:ext uri="{FF2B5EF4-FFF2-40B4-BE49-F238E27FC236}">
                <a16:creationId xmlns:a16="http://schemas.microsoft.com/office/drawing/2014/main" id="{DF416F0A-79BF-9A41-9931-00DF005D3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17" y="1718824"/>
            <a:ext cx="1810554" cy="1476765"/>
          </a:xfrm>
          <a:prstGeom prst="rect">
            <a:avLst/>
          </a:prstGeom>
        </p:spPr>
      </p:pic>
      <p:pic>
        <p:nvPicPr>
          <p:cNvPr id="11" name="Immagine 10">
            <a:extLst>
              <a:ext uri="{FF2B5EF4-FFF2-40B4-BE49-F238E27FC236}">
                <a16:creationId xmlns:a16="http://schemas.microsoft.com/office/drawing/2014/main" id="{DE18D461-DB35-B64B-A281-EA4E2C1EF6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698" y="3317833"/>
            <a:ext cx="3257032" cy="2796484"/>
          </a:xfrm>
          <a:prstGeom prst="rect">
            <a:avLst/>
          </a:prstGeom>
        </p:spPr>
      </p:pic>
      <p:sp>
        <p:nvSpPr>
          <p:cNvPr id="12" name="Rettangolo 11">
            <a:extLst>
              <a:ext uri="{FF2B5EF4-FFF2-40B4-BE49-F238E27FC236}">
                <a16:creationId xmlns:a16="http://schemas.microsoft.com/office/drawing/2014/main" id="{441B8758-BFC4-ED45-B7D4-04AB707DB7CE}"/>
              </a:ext>
            </a:extLst>
          </p:cNvPr>
          <p:cNvSpPr/>
          <p:nvPr/>
        </p:nvSpPr>
        <p:spPr>
          <a:xfrm>
            <a:off x="168717" y="1334970"/>
            <a:ext cx="5392741" cy="261610"/>
          </a:xfrm>
          <a:prstGeom prst="rect">
            <a:avLst/>
          </a:prstGeom>
        </p:spPr>
        <p:txBody>
          <a:bodyPr wrap="square">
            <a:spAutoFit/>
          </a:bodyPr>
          <a:lstStyle/>
          <a:p>
            <a:r>
              <a:rPr lang="en" sz="1100" b="1" dirty="0">
                <a:solidFill>
                  <a:srgbClr val="444444"/>
                </a:solidFill>
                <a:latin typeface="Guardian TextSans Web"/>
              </a:rPr>
              <a:t>Author Affiliations:</a:t>
            </a:r>
            <a:r>
              <a:rPr lang="en" sz="1100" dirty="0">
                <a:solidFill>
                  <a:srgbClr val="444444"/>
                </a:solidFill>
                <a:latin typeface="Guardian TextSans Web"/>
              </a:rPr>
              <a:t> Department of Surgery, Stanford School of Medicine, Stanford, Calif.</a:t>
            </a:r>
            <a:endParaRPr lang="it-IT" sz="1100" dirty="0"/>
          </a:p>
        </p:txBody>
      </p:sp>
      <p:pic>
        <p:nvPicPr>
          <p:cNvPr id="16" name="Immagine 15">
            <a:extLst>
              <a:ext uri="{FF2B5EF4-FFF2-40B4-BE49-F238E27FC236}">
                <a16:creationId xmlns:a16="http://schemas.microsoft.com/office/drawing/2014/main" id="{76A01607-2466-CC47-917C-F973F83479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0542" y="176648"/>
            <a:ext cx="5392741" cy="1103295"/>
          </a:xfrm>
          <a:prstGeom prst="rect">
            <a:avLst/>
          </a:prstGeom>
        </p:spPr>
      </p:pic>
      <p:sp>
        <p:nvSpPr>
          <p:cNvPr id="17" name="Rettangolo 16">
            <a:extLst>
              <a:ext uri="{FF2B5EF4-FFF2-40B4-BE49-F238E27FC236}">
                <a16:creationId xmlns:a16="http://schemas.microsoft.com/office/drawing/2014/main" id="{ADC9B6FF-BFAF-C545-A1F3-AE41CC6ACB9B}"/>
              </a:ext>
            </a:extLst>
          </p:cNvPr>
          <p:cNvSpPr/>
          <p:nvPr/>
        </p:nvSpPr>
        <p:spPr>
          <a:xfrm>
            <a:off x="6630542" y="1279943"/>
            <a:ext cx="5392741" cy="261610"/>
          </a:xfrm>
          <a:prstGeom prst="rect">
            <a:avLst/>
          </a:prstGeom>
        </p:spPr>
        <p:txBody>
          <a:bodyPr wrap="square">
            <a:spAutoFit/>
          </a:bodyPr>
          <a:lstStyle/>
          <a:p>
            <a:r>
              <a:rPr lang="en" sz="1100" dirty="0"/>
              <a:t>Department of Surgery, Stanford University Medical Center, Stanford, California</a:t>
            </a:r>
            <a:endParaRPr lang="it-IT" sz="1100" dirty="0"/>
          </a:p>
        </p:txBody>
      </p:sp>
      <p:sp>
        <p:nvSpPr>
          <p:cNvPr id="18" name="Rettangolo 17">
            <a:extLst>
              <a:ext uri="{FF2B5EF4-FFF2-40B4-BE49-F238E27FC236}">
                <a16:creationId xmlns:a16="http://schemas.microsoft.com/office/drawing/2014/main" id="{2A2F40D4-6CFD-7A47-8B7A-EEE6D5D8B0CD}"/>
              </a:ext>
            </a:extLst>
          </p:cNvPr>
          <p:cNvSpPr/>
          <p:nvPr/>
        </p:nvSpPr>
        <p:spPr>
          <a:xfrm>
            <a:off x="9688010" y="1607534"/>
            <a:ext cx="2335273"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 sz="1400" b="1" dirty="0">
                <a:solidFill>
                  <a:srgbClr val="1F1F1F"/>
                </a:solidFill>
                <a:highlight>
                  <a:srgbClr val="FFFF00"/>
                </a:highlight>
                <a:latin typeface="ElsevierGulliver"/>
              </a:rPr>
              <a:t>Setup</a:t>
            </a:r>
            <a:r>
              <a:rPr lang="en" sz="1400" dirty="0">
                <a:solidFill>
                  <a:srgbClr val="1F1F1F"/>
                </a:solidFill>
                <a:latin typeface="ElsevierGulliver"/>
              </a:rPr>
              <a:t> times and operative times were inversely proportional to the number of cases performed. </a:t>
            </a:r>
          </a:p>
        </p:txBody>
      </p:sp>
      <p:sp>
        <p:nvSpPr>
          <p:cNvPr id="19" name="Rettangolo 18">
            <a:extLst>
              <a:ext uri="{FF2B5EF4-FFF2-40B4-BE49-F238E27FC236}">
                <a16:creationId xmlns:a16="http://schemas.microsoft.com/office/drawing/2014/main" id="{6D6F7E61-965A-3843-8EA6-1045477D031A}"/>
              </a:ext>
            </a:extLst>
          </p:cNvPr>
          <p:cNvSpPr/>
          <p:nvPr/>
        </p:nvSpPr>
        <p:spPr>
          <a:xfrm>
            <a:off x="9688009" y="2602957"/>
            <a:ext cx="2344269"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 sz="1400" b="1" dirty="0">
                <a:solidFill>
                  <a:srgbClr val="1F1F1F"/>
                </a:solidFill>
                <a:highlight>
                  <a:srgbClr val="FFFF00"/>
                </a:highlight>
                <a:latin typeface="ElsevierGulliver"/>
              </a:rPr>
              <a:t>Preparation</a:t>
            </a:r>
            <a:r>
              <a:rPr lang="en" sz="1400" dirty="0">
                <a:solidFill>
                  <a:srgbClr val="1F1F1F"/>
                </a:solidFill>
                <a:latin typeface="ElsevierGulliver"/>
              </a:rPr>
              <a:t> for the robot can be decreased to as few as 6 minutes and the robotic work time can diminish by 50%.</a:t>
            </a:r>
            <a:endParaRPr lang="it-IT" sz="1400" dirty="0"/>
          </a:p>
        </p:txBody>
      </p:sp>
      <p:sp>
        <p:nvSpPr>
          <p:cNvPr id="20" name="Rettangolo 19">
            <a:extLst>
              <a:ext uri="{FF2B5EF4-FFF2-40B4-BE49-F238E27FC236}">
                <a16:creationId xmlns:a16="http://schemas.microsoft.com/office/drawing/2014/main" id="{C48BC6D1-BDFF-3C47-8CBF-D4D79D92EADD}"/>
              </a:ext>
            </a:extLst>
          </p:cNvPr>
          <p:cNvSpPr/>
          <p:nvPr/>
        </p:nvSpPr>
        <p:spPr>
          <a:xfrm>
            <a:off x="9688009" y="3623045"/>
            <a:ext cx="2344269" cy="224676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 sz="1400" dirty="0">
                <a:solidFill>
                  <a:srgbClr val="1F1F1F"/>
                </a:solidFill>
                <a:latin typeface="ElsevierGulliver"/>
              </a:rPr>
              <a:t>A major concern when considering the use of the Da Vinci system is the </a:t>
            </a:r>
            <a:r>
              <a:rPr lang="en" sz="1400" b="1" dirty="0">
                <a:solidFill>
                  <a:srgbClr val="1F1F1F"/>
                </a:solidFill>
                <a:highlight>
                  <a:srgbClr val="FFFF00"/>
                </a:highlight>
                <a:latin typeface="ElsevierGulliver"/>
              </a:rPr>
              <a:t>cost</a:t>
            </a:r>
            <a:r>
              <a:rPr lang="en" sz="1400" dirty="0">
                <a:solidFill>
                  <a:srgbClr val="1F1F1F"/>
                </a:solidFill>
                <a:latin typeface="ElsevierGulliver"/>
              </a:rPr>
              <a:t>. The system acquisition cost is 1 million dollars on average. In addition, the per case cost of the instruments we use is approximately $900, and the annual service cost is 10% of the capital cost. </a:t>
            </a:r>
            <a:endParaRPr lang="it-IT" sz="1400" dirty="0"/>
          </a:p>
        </p:txBody>
      </p:sp>
      <p:pic>
        <p:nvPicPr>
          <p:cNvPr id="21" name="Immagine 20">
            <a:extLst>
              <a:ext uri="{FF2B5EF4-FFF2-40B4-BE49-F238E27FC236}">
                <a16:creationId xmlns:a16="http://schemas.microsoft.com/office/drawing/2014/main" id="{FF3031A6-2CC5-6B49-A000-C244D8384A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6066" y="1541553"/>
            <a:ext cx="3440431" cy="4517737"/>
          </a:xfrm>
          <a:prstGeom prst="rect">
            <a:avLst/>
          </a:prstGeom>
        </p:spPr>
      </p:pic>
      <p:sp>
        <p:nvSpPr>
          <p:cNvPr id="33" name="CasellaDiTesto 32">
            <a:extLst>
              <a:ext uri="{FF2B5EF4-FFF2-40B4-BE49-F238E27FC236}">
                <a16:creationId xmlns:a16="http://schemas.microsoft.com/office/drawing/2014/main" id="{1E18AFE0-B6B7-4947-9C2A-43C5B606FE7A}"/>
              </a:ext>
            </a:extLst>
          </p:cNvPr>
          <p:cNvSpPr txBox="1"/>
          <p:nvPr/>
        </p:nvSpPr>
        <p:spPr>
          <a:xfrm>
            <a:off x="3841242" y="5563092"/>
            <a:ext cx="2208169" cy="369332"/>
          </a:xfrm>
          <a:prstGeom prst="rect">
            <a:avLst/>
          </a:prstGeom>
          <a:noFill/>
        </p:spPr>
        <p:txBody>
          <a:bodyPr wrap="none" rtlCol="0">
            <a:spAutoFit/>
          </a:bodyPr>
          <a:lstStyle/>
          <a:p>
            <a:r>
              <a:rPr lang="it-IT" b="1" dirty="0" err="1">
                <a:highlight>
                  <a:srgbClr val="FFFF00"/>
                </a:highlight>
              </a:rPr>
              <a:t>Mean</a:t>
            </a:r>
            <a:r>
              <a:rPr lang="it-IT" b="1" dirty="0">
                <a:highlight>
                  <a:srgbClr val="FFFF00"/>
                </a:highlight>
              </a:rPr>
              <a:t> operative time</a:t>
            </a:r>
          </a:p>
        </p:txBody>
      </p:sp>
      <p:sp>
        <p:nvSpPr>
          <p:cNvPr id="34" name="Rettangolo 33">
            <a:extLst>
              <a:ext uri="{FF2B5EF4-FFF2-40B4-BE49-F238E27FC236}">
                <a16:creationId xmlns:a16="http://schemas.microsoft.com/office/drawing/2014/main" id="{6AEE4214-FCC5-7645-AF9A-264F29965C9E}"/>
              </a:ext>
            </a:extLst>
          </p:cNvPr>
          <p:cNvSpPr/>
          <p:nvPr/>
        </p:nvSpPr>
        <p:spPr>
          <a:xfrm>
            <a:off x="597050" y="4537277"/>
            <a:ext cx="3072126" cy="56716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Rettangolo 34">
            <a:extLst>
              <a:ext uri="{FF2B5EF4-FFF2-40B4-BE49-F238E27FC236}">
                <a16:creationId xmlns:a16="http://schemas.microsoft.com/office/drawing/2014/main" id="{5386A419-38CB-2444-B5CA-E0AB2277E4A6}"/>
              </a:ext>
            </a:extLst>
          </p:cNvPr>
          <p:cNvSpPr/>
          <p:nvPr/>
        </p:nvSpPr>
        <p:spPr>
          <a:xfrm>
            <a:off x="6142591" y="5046563"/>
            <a:ext cx="3514662" cy="4629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7" name="Connettore 2 36">
            <a:extLst>
              <a:ext uri="{FF2B5EF4-FFF2-40B4-BE49-F238E27FC236}">
                <a16:creationId xmlns:a16="http://schemas.microsoft.com/office/drawing/2014/main" id="{A980FA33-0846-344A-B8BF-3C2420497E14}"/>
              </a:ext>
            </a:extLst>
          </p:cNvPr>
          <p:cNvCxnSpPr>
            <a:stCxn id="34" idx="3"/>
            <a:endCxn id="33" idx="0"/>
          </p:cNvCxnSpPr>
          <p:nvPr/>
        </p:nvCxnSpPr>
        <p:spPr>
          <a:xfrm>
            <a:off x="3669176" y="4820857"/>
            <a:ext cx="1276151" cy="7422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ttore 2 38">
            <a:extLst>
              <a:ext uri="{FF2B5EF4-FFF2-40B4-BE49-F238E27FC236}">
                <a16:creationId xmlns:a16="http://schemas.microsoft.com/office/drawing/2014/main" id="{8E59CF5E-860A-8845-B773-5EC68EE093CB}"/>
              </a:ext>
            </a:extLst>
          </p:cNvPr>
          <p:cNvCxnSpPr>
            <a:stCxn id="35" idx="1"/>
            <a:endCxn id="33" idx="0"/>
          </p:cNvCxnSpPr>
          <p:nvPr/>
        </p:nvCxnSpPr>
        <p:spPr>
          <a:xfrm flipH="1">
            <a:off x="4945327" y="5278057"/>
            <a:ext cx="1197264" cy="2850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94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animBg="1"/>
      <p:bldP spid="33" grpId="0"/>
      <p:bldP spid="34"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4AFD3F3-763F-C843-A729-41C471C34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8167" y="1594309"/>
            <a:ext cx="7955666" cy="4248104"/>
          </a:xfrm>
          <a:prstGeom prst="rect">
            <a:avLst/>
          </a:prstGeom>
        </p:spPr>
      </p:pic>
      <p:pic>
        <p:nvPicPr>
          <p:cNvPr id="5" name="Immagine 4">
            <a:extLst>
              <a:ext uri="{FF2B5EF4-FFF2-40B4-BE49-F238E27FC236}">
                <a16:creationId xmlns:a16="http://schemas.microsoft.com/office/drawing/2014/main" id="{F95A546D-79C6-5344-96B7-EF7E2AE30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18" y="180557"/>
            <a:ext cx="3263257" cy="1306387"/>
          </a:xfrm>
          <a:prstGeom prst="rect">
            <a:avLst/>
          </a:prstGeom>
        </p:spPr>
      </p:pic>
      <p:sp>
        <p:nvSpPr>
          <p:cNvPr id="7" name="CasellaDiTesto 6">
            <a:extLst>
              <a:ext uri="{FF2B5EF4-FFF2-40B4-BE49-F238E27FC236}">
                <a16:creationId xmlns:a16="http://schemas.microsoft.com/office/drawing/2014/main" id="{72AFD977-2430-EB48-A6A2-467F9AFD89A0}"/>
              </a:ext>
            </a:extLst>
          </p:cNvPr>
          <p:cNvSpPr txBox="1"/>
          <p:nvPr/>
        </p:nvSpPr>
        <p:spPr>
          <a:xfrm>
            <a:off x="3715473" y="180557"/>
            <a:ext cx="8256608" cy="1200329"/>
          </a:xfrm>
          <a:prstGeom prst="rect">
            <a:avLst/>
          </a:prstGeom>
          <a:noFill/>
        </p:spPr>
        <p:txBody>
          <a:bodyPr wrap="square" rtlCol="0">
            <a:spAutoFit/>
          </a:bodyPr>
          <a:lstStyle/>
          <a:p>
            <a:r>
              <a:rPr lang="en" dirty="0"/>
              <a:t>Data from the </a:t>
            </a:r>
            <a:r>
              <a:rPr lang="en" b="1" dirty="0">
                <a:highlight>
                  <a:srgbClr val="FFFF00"/>
                </a:highlight>
              </a:rPr>
              <a:t>IFSO Registry 2023 </a:t>
            </a:r>
            <a:r>
              <a:rPr lang="en" dirty="0"/>
              <a:t>show that robotic platforms are used in </a:t>
            </a:r>
            <a:r>
              <a:rPr lang="en" b="1" dirty="0">
                <a:highlight>
                  <a:srgbClr val="FFFF00"/>
                </a:highlight>
              </a:rPr>
              <a:t>nearly</a:t>
            </a:r>
            <a:r>
              <a:rPr lang="en" dirty="0">
                <a:highlight>
                  <a:srgbClr val="FFFF00"/>
                </a:highlight>
              </a:rPr>
              <a:t> </a:t>
            </a:r>
            <a:r>
              <a:rPr lang="en" b="1" dirty="0">
                <a:highlight>
                  <a:srgbClr val="FFFF00"/>
                </a:highlight>
              </a:rPr>
              <a:t>30% </a:t>
            </a:r>
            <a:r>
              <a:rPr lang="en" dirty="0"/>
              <a:t>of all bariatric procedures </a:t>
            </a:r>
            <a:r>
              <a:rPr lang="en" b="1" dirty="0">
                <a:highlight>
                  <a:srgbClr val="FFFF00"/>
                </a:highlight>
              </a:rPr>
              <a:t>in the United States</a:t>
            </a:r>
            <a:r>
              <a:rPr lang="en" b="1" dirty="0"/>
              <a:t> </a:t>
            </a:r>
            <a:r>
              <a:rPr lang="en" dirty="0"/>
              <a:t>(US). However, this is not the case in Europe and other continents, where the use of robotic platforms is less well-documented and accounts for less than 10% of procedures in many countries</a:t>
            </a:r>
            <a:endParaRPr lang="it-IT" dirty="0"/>
          </a:p>
        </p:txBody>
      </p:sp>
    </p:spTree>
    <p:extLst>
      <p:ext uri="{BB962C8B-B14F-4D97-AF65-F5344CB8AC3E}">
        <p14:creationId xmlns:p14="http://schemas.microsoft.com/office/powerpoint/2010/main" val="1236544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F1C83EB-87B2-CE48-BFD4-D4FC1A2F2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5" y="46300"/>
            <a:ext cx="5741043" cy="1171426"/>
          </a:xfrm>
          <a:prstGeom prst="rect">
            <a:avLst/>
          </a:prstGeom>
        </p:spPr>
      </p:pic>
      <p:pic>
        <p:nvPicPr>
          <p:cNvPr id="5" name="Immagine 4">
            <a:extLst>
              <a:ext uri="{FF2B5EF4-FFF2-40B4-BE49-F238E27FC236}">
                <a16:creationId xmlns:a16="http://schemas.microsoft.com/office/drawing/2014/main" id="{426D9463-E68F-A842-8E9C-595586924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30" y="1173849"/>
            <a:ext cx="3844003" cy="2716775"/>
          </a:xfrm>
          <a:prstGeom prst="rect">
            <a:avLst/>
          </a:prstGeom>
        </p:spPr>
      </p:pic>
      <p:pic>
        <p:nvPicPr>
          <p:cNvPr id="10" name="Immagine 9">
            <a:extLst>
              <a:ext uri="{FF2B5EF4-FFF2-40B4-BE49-F238E27FC236}">
                <a16:creationId xmlns:a16="http://schemas.microsoft.com/office/drawing/2014/main" id="{293FF113-B2FC-C741-89A7-6B1EC1DEF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088" y="46300"/>
            <a:ext cx="5356597" cy="3132858"/>
          </a:xfrm>
          <a:prstGeom prst="rect">
            <a:avLst/>
          </a:prstGeom>
        </p:spPr>
      </p:pic>
      <p:pic>
        <p:nvPicPr>
          <p:cNvPr id="12" name="Immagine 11">
            <a:extLst>
              <a:ext uri="{FF2B5EF4-FFF2-40B4-BE49-F238E27FC236}">
                <a16:creationId xmlns:a16="http://schemas.microsoft.com/office/drawing/2014/main" id="{83FB7917-6913-4549-BC2B-1830FCF652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2088" y="3179158"/>
            <a:ext cx="5358817" cy="2930094"/>
          </a:xfrm>
          <a:prstGeom prst="rect">
            <a:avLst/>
          </a:prstGeom>
        </p:spPr>
      </p:pic>
      <p:sp>
        <p:nvSpPr>
          <p:cNvPr id="2" name="CasellaDiTesto 1">
            <a:extLst>
              <a:ext uri="{FF2B5EF4-FFF2-40B4-BE49-F238E27FC236}">
                <a16:creationId xmlns:a16="http://schemas.microsoft.com/office/drawing/2014/main" id="{BF70B30D-56A4-784B-8A80-FB39E6DDD87F}"/>
              </a:ext>
            </a:extLst>
          </p:cNvPr>
          <p:cNvSpPr txBox="1"/>
          <p:nvPr/>
        </p:nvSpPr>
        <p:spPr>
          <a:xfrm>
            <a:off x="6997148" y="1815547"/>
            <a:ext cx="641522" cy="369332"/>
          </a:xfrm>
          <a:prstGeom prst="rect">
            <a:avLst/>
          </a:prstGeom>
          <a:noFill/>
          <a:ln>
            <a:solidFill>
              <a:srgbClr val="FFFF00"/>
            </a:solidFill>
          </a:ln>
        </p:spPr>
        <p:txBody>
          <a:bodyPr wrap="none" rtlCol="0">
            <a:spAutoFit/>
          </a:bodyPr>
          <a:lstStyle/>
          <a:p>
            <a:r>
              <a:rPr lang="it-IT" dirty="0"/>
              <a:t>0,2%</a:t>
            </a:r>
          </a:p>
        </p:txBody>
      </p:sp>
      <p:sp>
        <p:nvSpPr>
          <p:cNvPr id="9" name="CasellaDiTesto 8">
            <a:extLst>
              <a:ext uri="{FF2B5EF4-FFF2-40B4-BE49-F238E27FC236}">
                <a16:creationId xmlns:a16="http://schemas.microsoft.com/office/drawing/2014/main" id="{08FD9C68-60F0-CE44-A881-F1F6E815AF5D}"/>
              </a:ext>
            </a:extLst>
          </p:cNvPr>
          <p:cNvSpPr txBox="1"/>
          <p:nvPr/>
        </p:nvSpPr>
        <p:spPr>
          <a:xfrm>
            <a:off x="10717512" y="165652"/>
            <a:ext cx="641522" cy="369332"/>
          </a:xfrm>
          <a:prstGeom prst="rect">
            <a:avLst/>
          </a:prstGeom>
          <a:noFill/>
          <a:ln>
            <a:solidFill>
              <a:srgbClr val="FFFF00"/>
            </a:solidFill>
          </a:ln>
        </p:spPr>
        <p:txBody>
          <a:bodyPr wrap="none" rtlCol="0">
            <a:spAutoFit/>
          </a:bodyPr>
          <a:lstStyle/>
          <a:p>
            <a:r>
              <a:rPr lang="it-IT" dirty="0"/>
              <a:t>3,7%</a:t>
            </a:r>
          </a:p>
        </p:txBody>
      </p:sp>
      <p:cxnSp>
        <p:nvCxnSpPr>
          <p:cNvPr id="7" name="Connettore 2 6">
            <a:extLst>
              <a:ext uri="{FF2B5EF4-FFF2-40B4-BE49-F238E27FC236}">
                <a16:creationId xmlns:a16="http://schemas.microsoft.com/office/drawing/2014/main" id="{51A52DA0-1430-FE41-8536-635952208D53}"/>
              </a:ext>
            </a:extLst>
          </p:cNvPr>
          <p:cNvCxnSpPr>
            <a:endCxn id="9" idx="1"/>
          </p:cNvCxnSpPr>
          <p:nvPr/>
        </p:nvCxnSpPr>
        <p:spPr>
          <a:xfrm flipV="1">
            <a:off x="7673009" y="350318"/>
            <a:ext cx="3044503" cy="1664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732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8434E21-3FD2-1444-BF58-04389131DC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668"/>
            <a:ext cx="6972300" cy="1422400"/>
          </a:xfrm>
          <a:prstGeom prst="rect">
            <a:avLst/>
          </a:prstGeom>
        </p:spPr>
      </p:pic>
      <p:sp>
        <p:nvSpPr>
          <p:cNvPr id="4" name="Rettangolo 3">
            <a:extLst>
              <a:ext uri="{FF2B5EF4-FFF2-40B4-BE49-F238E27FC236}">
                <a16:creationId xmlns:a16="http://schemas.microsoft.com/office/drawing/2014/main" id="{0D142B22-9700-8545-A5F7-A477B54A36F2}"/>
              </a:ext>
            </a:extLst>
          </p:cNvPr>
          <p:cNvSpPr/>
          <p:nvPr/>
        </p:nvSpPr>
        <p:spPr>
          <a:xfrm>
            <a:off x="648182" y="2203403"/>
            <a:ext cx="10891777"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 dirty="0">
                <a:solidFill>
                  <a:srgbClr val="222222"/>
                </a:solidFill>
                <a:latin typeface="Merriweather"/>
              </a:rPr>
              <a:t>A total of 14 retrospective studies (293 articles screened) were included, with 1,414,357 patients (112,363 robotic; 1,301,994 laparoscopic). </a:t>
            </a:r>
            <a:endParaRPr lang="it-IT" dirty="0"/>
          </a:p>
        </p:txBody>
      </p:sp>
      <p:sp>
        <p:nvSpPr>
          <p:cNvPr id="5" name="Rettangolo 4">
            <a:extLst>
              <a:ext uri="{FF2B5EF4-FFF2-40B4-BE49-F238E27FC236}">
                <a16:creationId xmlns:a16="http://schemas.microsoft.com/office/drawing/2014/main" id="{D873DD59-2B13-1749-BC0F-F3F345A66C5E}"/>
              </a:ext>
            </a:extLst>
          </p:cNvPr>
          <p:cNvSpPr/>
          <p:nvPr/>
        </p:nvSpPr>
        <p:spPr>
          <a:xfrm>
            <a:off x="648181" y="2965479"/>
            <a:ext cx="10891777"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 b="1" dirty="0">
                <a:solidFill>
                  <a:srgbClr val="222222"/>
                </a:solidFill>
                <a:highlight>
                  <a:srgbClr val="FFFF00"/>
                </a:highlight>
                <a:latin typeface="Merriweather"/>
              </a:rPr>
              <a:t>Total hospital costs favored laparoscopic surgery </a:t>
            </a:r>
            <a:r>
              <a:rPr lang="en" dirty="0">
                <a:solidFill>
                  <a:srgbClr val="222222"/>
                </a:solidFill>
                <a:latin typeface="Merriweather"/>
              </a:rPr>
              <a:t>(SMD 0.721, 95%CI: 0.555–0.887, </a:t>
            </a:r>
            <a:r>
              <a:rPr lang="en" i="1" dirty="0">
                <a:solidFill>
                  <a:srgbClr val="222222"/>
                </a:solidFill>
                <a:latin typeface="Merriweather"/>
              </a:rPr>
              <a:t>p</a:t>
            </a:r>
            <a:r>
              <a:rPr lang="en" dirty="0">
                <a:solidFill>
                  <a:srgbClr val="222222"/>
                </a:solidFill>
                <a:latin typeface="Merriweather"/>
              </a:rPr>
              <a:t> &lt; 0.001, absolute difference USD 3819).</a:t>
            </a:r>
            <a:endParaRPr lang="it-IT" dirty="0"/>
          </a:p>
        </p:txBody>
      </p:sp>
      <p:sp>
        <p:nvSpPr>
          <p:cNvPr id="6" name="Rettangolo 5">
            <a:extLst>
              <a:ext uri="{FF2B5EF4-FFF2-40B4-BE49-F238E27FC236}">
                <a16:creationId xmlns:a16="http://schemas.microsoft.com/office/drawing/2014/main" id="{595E232D-62C2-914E-A118-409269EE297D}"/>
              </a:ext>
            </a:extLst>
          </p:cNvPr>
          <p:cNvSpPr/>
          <p:nvPr/>
        </p:nvSpPr>
        <p:spPr>
          <a:xfrm>
            <a:off x="648181" y="3723735"/>
            <a:ext cx="10891776"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 b="1" dirty="0">
                <a:solidFill>
                  <a:srgbClr val="222222"/>
                </a:solidFill>
                <a:highlight>
                  <a:srgbClr val="FFFF00"/>
                </a:highlight>
                <a:latin typeface="Merriweather"/>
              </a:rPr>
              <a:t>Operating room costs also favored laparoscopy</a:t>
            </a:r>
            <a:r>
              <a:rPr lang="en" dirty="0">
                <a:solidFill>
                  <a:srgbClr val="222222"/>
                </a:solidFill>
                <a:latin typeface="Merriweather"/>
              </a:rPr>
              <a:t> (SMD 1.339, 95%CI 0.202–2.476, </a:t>
            </a:r>
            <a:r>
              <a:rPr lang="en" i="1" dirty="0">
                <a:solidFill>
                  <a:srgbClr val="222222"/>
                </a:solidFill>
                <a:latin typeface="Merriweather"/>
              </a:rPr>
              <a:t>p</a:t>
            </a:r>
            <a:r>
              <a:rPr lang="en" dirty="0">
                <a:solidFill>
                  <a:srgbClr val="222222"/>
                </a:solidFill>
                <a:latin typeface="Merriweather"/>
              </a:rPr>
              <a:t> = 0.021, absolute difference: USD 9746). </a:t>
            </a:r>
            <a:endParaRPr lang="it-IT" dirty="0"/>
          </a:p>
        </p:txBody>
      </p:sp>
      <p:sp>
        <p:nvSpPr>
          <p:cNvPr id="7" name="Rettangolo 6">
            <a:extLst>
              <a:ext uri="{FF2B5EF4-FFF2-40B4-BE49-F238E27FC236}">
                <a16:creationId xmlns:a16="http://schemas.microsoft.com/office/drawing/2014/main" id="{52D3B0CE-0A55-5240-9618-391E2BFB507F}"/>
              </a:ext>
            </a:extLst>
          </p:cNvPr>
          <p:cNvSpPr/>
          <p:nvPr/>
        </p:nvSpPr>
        <p:spPr>
          <a:xfrm>
            <a:off x="648182" y="4488404"/>
            <a:ext cx="5249036"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 b="1" dirty="0">
                <a:solidFill>
                  <a:srgbClr val="222222"/>
                </a:solidFill>
                <a:highlight>
                  <a:srgbClr val="FFFF00"/>
                </a:highlight>
                <a:latin typeface="Merriweather"/>
              </a:rPr>
              <a:t>Laparoscopy was associated with shorter operative time</a:t>
            </a:r>
            <a:endParaRPr lang="it-IT" b="1" dirty="0">
              <a:highlight>
                <a:srgbClr val="FFFF00"/>
              </a:highlight>
            </a:endParaRPr>
          </a:p>
        </p:txBody>
      </p:sp>
      <p:pic>
        <p:nvPicPr>
          <p:cNvPr id="12" name="Immagine 11">
            <a:extLst>
              <a:ext uri="{FF2B5EF4-FFF2-40B4-BE49-F238E27FC236}">
                <a16:creationId xmlns:a16="http://schemas.microsoft.com/office/drawing/2014/main" id="{BE76921B-220C-1E41-9385-651D19D7D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725" y="267899"/>
            <a:ext cx="3757376" cy="1321938"/>
          </a:xfrm>
          <a:prstGeom prst="rect">
            <a:avLst/>
          </a:prstGeom>
        </p:spPr>
      </p:pic>
      <p:sp>
        <p:nvSpPr>
          <p:cNvPr id="2" name="Rettangolo 1">
            <a:extLst>
              <a:ext uri="{FF2B5EF4-FFF2-40B4-BE49-F238E27FC236}">
                <a16:creationId xmlns:a16="http://schemas.microsoft.com/office/drawing/2014/main" id="{E830AEDD-546A-924B-A0FF-994DDE538056}"/>
              </a:ext>
            </a:extLst>
          </p:cNvPr>
          <p:cNvSpPr/>
          <p:nvPr/>
        </p:nvSpPr>
        <p:spPr>
          <a:xfrm>
            <a:off x="6096000" y="4488404"/>
            <a:ext cx="5443957"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 b="1" dirty="0">
                <a:solidFill>
                  <a:srgbClr val="222222"/>
                </a:solidFill>
                <a:highlight>
                  <a:srgbClr val="FFFF00"/>
                </a:highlight>
                <a:latin typeface="Merriweather"/>
              </a:rPr>
              <a:t>Robotic surgery showed a slight advantage in hospital stay and complication rates.</a:t>
            </a:r>
            <a:endParaRPr lang="it-IT" dirty="0"/>
          </a:p>
        </p:txBody>
      </p:sp>
    </p:spTree>
    <p:extLst>
      <p:ext uri="{BB962C8B-B14F-4D97-AF65-F5344CB8AC3E}">
        <p14:creationId xmlns:p14="http://schemas.microsoft.com/office/powerpoint/2010/main" val="221225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658E264-8571-A14D-9947-3875A58F2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44833"/>
            <a:ext cx="6095999" cy="2684167"/>
          </a:xfrm>
          <a:prstGeom prst="rect">
            <a:avLst/>
          </a:prstGeom>
        </p:spPr>
      </p:pic>
      <p:pic>
        <p:nvPicPr>
          <p:cNvPr id="5" name="Immagine 4">
            <a:extLst>
              <a:ext uri="{FF2B5EF4-FFF2-40B4-BE49-F238E27FC236}">
                <a16:creationId xmlns:a16="http://schemas.microsoft.com/office/drawing/2014/main" id="{E091656E-19AE-F342-ACE0-BDAD07CB8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744833"/>
            <a:ext cx="6096000" cy="2089782"/>
          </a:xfrm>
          <a:prstGeom prst="rect">
            <a:avLst/>
          </a:prstGeom>
        </p:spPr>
      </p:pic>
      <p:pic>
        <p:nvPicPr>
          <p:cNvPr id="7" name="Immagine 6">
            <a:extLst>
              <a:ext uri="{FF2B5EF4-FFF2-40B4-BE49-F238E27FC236}">
                <a16:creationId xmlns:a16="http://schemas.microsoft.com/office/drawing/2014/main" id="{746F522C-7112-394F-A30B-EC4B120A67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602620"/>
            <a:ext cx="6096001" cy="1933937"/>
          </a:xfrm>
          <a:prstGeom prst="rect">
            <a:avLst/>
          </a:prstGeom>
        </p:spPr>
      </p:pic>
      <p:pic>
        <p:nvPicPr>
          <p:cNvPr id="9" name="Immagine 8">
            <a:extLst>
              <a:ext uri="{FF2B5EF4-FFF2-40B4-BE49-F238E27FC236}">
                <a16:creationId xmlns:a16="http://schemas.microsoft.com/office/drawing/2014/main" id="{B0E5C741-99C1-8540-9231-5EC538E5D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3602620"/>
            <a:ext cx="6096000" cy="1682322"/>
          </a:xfrm>
          <a:prstGeom prst="rect">
            <a:avLst/>
          </a:prstGeom>
        </p:spPr>
      </p:pic>
      <p:sp>
        <p:nvSpPr>
          <p:cNvPr id="10" name="CasellaDiTesto 9">
            <a:extLst>
              <a:ext uri="{FF2B5EF4-FFF2-40B4-BE49-F238E27FC236}">
                <a16:creationId xmlns:a16="http://schemas.microsoft.com/office/drawing/2014/main" id="{2E07A21D-01A8-BE4C-B65E-DE616F79A7BB}"/>
              </a:ext>
            </a:extLst>
          </p:cNvPr>
          <p:cNvSpPr txBox="1"/>
          <p:nvPr/>
        </p:nvSpPr>
        <p:spPr>
          <a:xfrm>
            <a:off x="10868629" y="113323"/>
            <a:ext cx="1164101" cy="584775"/>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it-IT" sz="3200" dirty="0"/>
              <a:t>COSTI</a:t>
            </a:r>
          </a:p>
        </p:txBody>
      </p:sp>
    </p:spTree>
    <p:extLst>
      <p:ext uri="{BB962C8B-B14F-4D97-AF65-F5344CB8AC3E}">
        <p14:creationId xmlns:p14="http://schemas.microsoft.com/office/powerpoint/2010/main" val="3840192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3D25682-6097-2549-878E-4D9B9E1C1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0905"/>
            <a:ext cx="6096000" cy="2298095"/>
          </a:xfrm>
          <a:prstGeom prst="rect">
            <a:avLst/>
          </a:prstGeom>
        </p:spPr>
      </p:pic>
      <p:pic>
        <p:nvPicPr>
          <p:cNvPr id="5" name="Immagine 4">
            <a:extLst>
              <a:ext uri="{FF2B5EF4-FFF2-40B4-BE49-F238E27FC236}">
                <a16:creationId xmlns:a16="http://schemas.microsoft.com/office/drawing/2014/main" id="{442B85DB-6062-514D-A56D-4E6651EB1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945266"/>
            <a:ext cx="6096001" cy="2483734"/>
          </a:xfrm>
          <a:prstGeom prst="rect">
            <a:avLst/>
          </a:prstGeom>
        </p:spPr>
      </p:pic>
      <p:pic>
        <p:nvPicPr>
          <p:cNvPr id="7" name="Immagine 6">
            <a:extLst>
              <a:ext uri="{FF2B5EF4-FFF2-40B4-BE49-F238E27FC236}">
                <a16:creationId xmlns:a16="http://schemas.microsoft.com/office/drawing/2014/main" id="{959DC910-DB88-6C44-9A8C-6520634CB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1"/>
            <a:ext cx="6095998" cy="2481770"/>
          </a:xfrm>
          <a:prstGeom prst="rect">
            <a:avLst/>
          </a:prstGeom>
        </p:spPr>
      </p:pic>
      <p:pic>
        <p:nvPicPr>
          <p:cNvPr id="9" name="Immagine 8">
            <a:extLst>
              <a:ext uri="{FF2B5EF4-FFF2-40B4-BE49-F238E27FC236}">
                <a16:creationId xmlns:a16="http://schemas.microsoft.com/office/drawing/2014/main" id="{919B763B-BAD6-4146-81E1-9B0DC2DF2E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9"/>
            <a:ext cx="6096002" cy="2187814"/>
          </a:xfrm>
          <a:prstGeom prst="rect">
            <a:avLst/>
          </a:prstGeom>
        </p:spPr>
      </p:pic>
      <p:sp>
        <p:nvSpPr>
          <p:cNvPr id="10" name="CasellaDiTesto 9">
            <a:extLst>
              <a:ext uri="{FF2B5EF4-FFF2-40B4-BE49-F238E27FC236}">
                <a16:creationId xmlns:a16="http://schemas.microsoft.com/office/drawing/2014/main" id="{7F29A8F5-9E01-FD47-84A4-E9A7BA933E54}"/>
              </a:ext>
            </a:extLst>
          </p:cNvPr>
          <p:cNvSpPr txBox="1"/>
          <p:nvPr/>
        </p:nvSpPr>
        <p:spPr>
          <a:xfrm>
            <a:off x="4993356" y="68145"/>
            <a:ext cx="7115602" cy="523220"/>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it-IT" sz="2800" dirty="0"/>
              <a:t>TEMPO OPERATORIO, DEGENZA, COMPLICANZE</a:t>
            </a:r>
          </a:p>
        </p:txBody>
      </p:sp>
    </p:spTree>
    <p:extLst>
      <p:ext uri="{BB962C8B-B14F-4D97-AF65-F5344CB8AC3E}">
        <p14:creationId xmlns:p14="http://schemas.microsoft.com/office/powerpoint/2010/main" val="4247066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696A665-D570-9449-BDD1-0D92600E4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229" y="821480"/>
            <a:ext cx="3581400" cy="1117600"/>
          </a:xfrm>
          <a:prstGeom prst="rect">
            <a:avLst/>
          </a:prstGeom>
        </p:spPr>
      </p:pic>
      <p:pic>
        <p:nvPicPr>
          <p:cNvPr id="5" name="Immagine 4">
            <a:extLst>
              <a:ext uri="{FF2B5EF4-FFF2-40B4-BE49-F238E27FC236}">
                <a16:creationId xmlns:a16="http://schemas.microsoft.com/office/drawing/2014/main" id="{7144F6D5-0FDB-4C40-A298-26CD5FE90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29" y="2136573"/>
            <a:ext cx="3586049" cy="3095183"/>
          </a:xfrm>
          <a:prstGeom prst="rect">
            <a:avLst/>
          </a:prstGeom>
        </p:spPr>
      </p:pic>
      <p:sp>
        <p:nvSpPr>
          <p:cNvPr id="7" name="Rettangolo 6">
            <a:extLst>
              <a:ext uri="{FF2B5EF4-FFF2-40B4-BE49-F238E27FC236}">
                <a16:creationId xmlns:a16="http://schemas.microsoft.com/office/drawing/2014/main" id="{F7F8546C-A864-4D4B-8C2E-690D4DE1239A}"/>
              </a:ext>
            </a:extLst>
          </p:cNvPr>
          <p:cNvSpPr/>
          <p:nvPr/>
        </p:nvSpPr>
        <p:spPr>
          <a:xfrm>
            <a:off x="4496884" y="2565648"/>
            <a:ext cx="7482270" cy="1200329"/>
          </a:xfrm>
          <a:prstGeom prst="rect">
            <a:avLst/>
          </a:prstGeom>
        </p:spPr>
        <p:txBody>
          <a:bodyPr wrap="square">
            <a:spAutoFit/>
          </a:bodyPr>
          <a:lstStyle/>
          <a:p>
            <a:r>
              <a:rPr lang="en" dirty="0"/>
              <a:t>They found </a:t>
            </a:r>
            <a:r>
              <a:rPr lang="en" b="1" dirty="0"/>
              <a:t>total robotic RYGB </a:t>
            </a:r>
            <a:r>
              <a:rPr lang="en" dirty="0"/>
              <a:t>resulted in significantly </a:t>
            </a:r>
            <a:r>
              <a:rPr lang="en" b="1" dirty="0">
                <a:highlight>
                  <a:srgbClr val="FFFF00"/>
                </a:highlight>
              </a:rPr>
              <a:t>shorter operative times </a:t>
            </a:r>
            <a:r>
              <a:rPr lang="en" dirty="0"/>
              <a:t>(97.6 min. vs. 115.4 min), </a:t>
            </a:r>
            <a:r>
              <a:rPr lang="en" b="1" dirty="0">
                <a:highlight>
                  <a:srgbClr val="FFFF00"/>
                </a:highlight>
              </a:rPr>
              <a:t>reduced hospitalization </a:t>
            </a:r>
            <a:r>
              <a:rPr lang="en" dirty="0"/>
              <a:t>(1.19 days vs. 1.39 days), and </a:t>
            </a:r>
            <a:r>
              <a:rPr lang="en" b="1" dirty="0">
                <a:highlight>
                  <a:srgbClr val="FFFF00"/>
                </a:highlight>
              </a:rPr>
              <a:t>lower complication rates </a:t>
            </a:r>
            <a:r>
              <a:rPr lang="en" dirty="0"/>
              <a:t>(1.7% vs. 5.1%) compared to conventional laparoscopy.</a:t>
            </a:r>
            <a:endParaRPr lang="it-IT" dirty="0"/>
          </a:p>
        </p:txBody>
      </p:sp>
      <p:sp>
        <p:nvSpPr>
          <p:cNvPr id="8" name="Rettangolo 7">
            <a:extLst>
              <a:ext uri="{FF2B5EF4-FFF2-40B4-BE49-F238E27FC236}">
                <a16:creationId xmlns:a16="http://schemas.microsoft.com/office/drawing/2014/main" id="{FEB1050F-6A48-3547-AEE6-3C24D26A63D5}"/>
              </a:ext>
            </a:extLst>
          </p:cNvPr>
          <p:cNvSpPr/>
          <p:nvPr/>
        </p:nvSpPr>
        <p:spPr>
          <a:xfrm>
            <a:off x="4496883" y="1572055"/>
            <a:ext cx="7482271" cy="923330"/>
          </a:xfrm>
          <a:prstGeom prst="rect">
            <a:avLst/>
          </a:prstGeom>
        </p:spPr>
        <p:txBody>
          <a:bodyPr wrap="square">
            <a:spAutoFit/>
          </a:bodyPr>
          <a:lstStyle/>
          <a:p>
            <a:r>
              <a:rPr lang="en" dirty="0"/>
              <a:t>Outcomes of a single surgeon who performed 809 metabolic and bariatric operations – 498 totally robotic and 311 laparoscopic — between 2020 and 2023. </a:t>
            </a:r>
          </a:p>
        </p:txBody>
      </p:sp>
      <p:sp>
        <p:nvSpPr>
          <p:cNvPr id="9" name="Rettangolo 8">
            <a:extLst>
              <a:ext uri="{FF2B5EF4-FFF2-40B4-BE49-F238E27FC236}">
                <a16:creationId xmlns:a16="http://schemas.microsoft.com/office/drawing/2014/main" id="{615B1677-4EDF-D042-9CFE-A2F0549FE2BC}"/>
              </a:ext>
            </a:extLst>
          </p:cNvPr>
          <p:cNvSpPr/>
          <p:nvPr/>
        </p:nvSpPr>
        <p:spPr>
          <a:xfrm>
            <a:off x="4496882" y="3836240"/>
            <a:ext cx="7482270" cy="923330"/>
          </a:xfrm>
          <a:prstGeom prst="rect">
            <a:avLst/>
          </a:prstGeom>
        </p:spPr>
        <p:txBody>
          <a:bodyPr wrap="square">
            <a:spAutoFit/>
          </a:bodyPr>
          <a:lstStyle/>
          <a:p>
            <a:r>
              <a:rPr lang="en" b="1" dirty="0">
                <a:solidFill>
                  <a:srgbClr val="212529"/>
                </a:solidFill>
                <a:latin typeface="Figtree"/>
              </a:rPr>
              <a:t>Total robotic sleeve </a:t>
            </a:r>
            <a:r>
              <a:rPr lang="en" dirty="0">
                <a:solidFill>
                  <a:srgbClr val="212529"/>
                </a:solidFill>
                <a:latin typeface="Figtree"/>
              </a:rPr>
              <a:t>similar benefits– </a:t>
            </a:r>
            <a:r>
              <a:rPr lang="en" b="1" dirty="0">
                <a:solidFill>
                  <a:srgbClr val="212529"/>
                </a:solidFill>
                <a:highlight>
                  <a:srgbClr val="FFFF00"/>
                </a:highlight>
                <a:latin typeface="Figtree"/>
              </a:rPr>
              <a:t>less operative time </a:t>
            </a:r>
            <a:r>
              <a:rPr lang="en" dirty="0">
                <a:solidFill>
                  <a:srgbClr val="212529"/>
                </a:solidFill>
                <a:latin typeface="Figtree"/>
              </a:rPr>
              <a:t>(47.4 min. vs. 53.1 min.), </a:t>
            </a:r>
            <a:r>
              <a:rPr lang="en" b="1" dirty="0">
                <a:solidFill>
                  <a:srgbClr val="212529"/>
                </a:solidFill>
                <a:highlight>
                  <a:srgbClr val="FFFF00"/>
                </a:highlight>
                <a:latin typeface="Figtree"/>
              </a:rPr>
              <a:t>shorter length of stay </a:t>
            </a:r>
            <a:r>
              <a:rPr lang="en" dirty="0">
                <a:solidFill>
                  <a:srgbClr val="212529"/>
                </a:solidFill>
                <a:latin typeface="Figtree"/>
              </a:rPr>
              <a:t>(1.14 days vs. 1.30 days), and </a:t>
            </a:r>
            <a:r>
              <a:rPr lang="en" b="1" dirty="0">
                <a:solidFill>
                  <a:srgbClr val="212529"/>
                </a:solidFill>
                <a:highlight>
                  <a:srgbClr val="FFFF00"/>
                </a:highlight>
                <a:latin typeface="Figtree"/>
              </a:rPr>
              <a:t>fewer complications </a:t>
            </a:r>
            <a:r>
              <a:rPr lang="en" dirty="0">
                <a:solidFill>
                  <a:srgbClr val="212529"/>
                </a:solidFill>
                <a:latin typeface="Figtree"/>
              </a:rPr>
              <a:t>(0.8% vs. 3.2%). </a:t>
            </a:r>
            <a:endParaRPr lang="it-IT" dirty="0"/>
          </a:p>
        </p:txBody>
      </p:sp>
      <p:sp>
        <p:nvSpPr>
          <p:cNvPr id="10" name="Rettangolo 9">
            <a:extLst>
              <a:ext uri="{FF2B5EF4-FFF2-40B4-BE49-F238E27FC236}">
                <a16:creationId xmlns:a16="http://schemas.microsoft.com/office/drawing/2014/main" id="{87B4259F-9561-1C49-B1C0-FAB0996F18F5}"/>
              </a:ext>
            </a:extLst>
          </p:cNvPr>
          <p:cNvSpPr/>
          <p:nvPr/>
        </p:nvSpPr>
        <p:spPr>
          <a:xfrm>
            <a:off x="4496881" y="4819581"/>
            <a:ext cx="7482270" cy="923330"/>
          </a:xfrm>
          <a:prstGeom prst="rect">
            <a:avLst/>
          </a:prstGeom>
        </p:spPr>
        <p:txBody>
          <a:bodyPr wrap="square">
            <a:spAutoFit/>
          </a:bodyPr>
          <a:lstStyle/>
          <a:p>
            <a:r>
              <a:rPr lang="en" dirty="0">
                <a:solidFill>
                  <a:srgbClr val="212529"/>
                </a:solidFill>
                <a:latin typeface="Figtree"/>
              </a:rPr>
              <a:t>The surgical approach to a </a:t>
            </a:r>
            <a:r>
              <a:rPr lang="en" b="1" dirty="0">
                <a:solidFill>
                  <a:srgbClr val="212529"/>
                </a:solidFill>
                <a:latin typeface="Figtree"/>
              </a:rPr>
              <a:t>duodenal switch </a:t>
            </a:r>
            <a:r>
              <a:rPr lang="en" dirty="0">
                <a:solidFill>
                  <a:srgbClr val="212529"/>
                </a:solidFill>
                <a:latin typeface="Figtree"/>
              </a:rPr>
              <a:t>did not influence operative times and complication rates but the total robotic approach did result in shorter lengths of stay.</a:t>
            </a:r>
            <a:endParaRPr lang="it-IT" dirty="0"/>
          </a:p>
        </p:txBody>
      </p:sp>
      <p:pic>
        <p:nvPicPr>
          <p:cNvPr id="12" name="Immagine 11">
            <a:extLst>
              <a:ext uri="{FF2B5EF4-FFF2-40B4-BE49-F238E27FC236}">
                <a16:creationId xmlns:a16="http://schemas.microsoft.com/office/drawing/2014/main" id="{AC5EB1E3-29EE-5F4C-89D8-19A7B7C8AB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7246" y="159639"/>
            <a:ext cx="4501908" cy="1272654"/>
          </a:xfrm>
          <a:prstGeom prst="rect">
            <a:avLst/>
          </a:prstGeom>
        </p:spPr>
      </p:pic>
    </p:spTree>
    <p:extLst>
      <p:ext uri="{BB962C8B-B14F-4D97-AF65-F5344CB8AC3E}">
        <p14:creationId xmlns:p14="http://schemas.microsoft.com/office/powerpoint/2010/main" val="374635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3.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2312</TotalTime>
  <Words>1061</Words>
  <Application>Microsoft Macintosh PowerPoint</Application>
  <PresentationFormat>Widescreen</PresentationFormat>
  <Paragraphs>72</Paragraphs>
  <Slides>21</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21</vt:i4>
      </vt:variant>
    </vt:vector>
  </HeadingPairs>
  <TitlesOfParts>
    <vt:vector size="31" baseType="lpstr">
      <vt:lpstr>BlinkMacSystemFont</vt:lpstr>
      <vt:lpstr>Calibri</vt:lpstr>
      <vt:lpstr>ElsevierGulliver</vt:lpstr>
      <vt:lpstr>Figtree</vt:lpstr>
      <vt:lpstr>Guardian TextSans Web</vt:lpstr>
      <vt:lpstr>Merriweather</vt:lpstr>
      <vt:lpstr>Merriweather Sans</vt:lpstr>
      <vt:lpstr>RealpageTIM11</vt:lpstr>
      <vt:lpstr>Wingdings</vt:lpstr>
      <vt:lpstr>RetrospectVTI</vt:lpstr>
      <vt:lpstr>CHIRURGIA ROBOTICA E INTELLIGENZA ARTIFICIALE: NUOVE APPLICAZIONI E STATO DELL’ARTE</vt:lpstr>
      <vt:lpstr>CHIRURGIA ROBOTICA IN BARIATRICA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CONSIDERAZIONI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Conclusioni </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Microsoft Office User</cp:lastModifiedBy>
  <cp:revision>67</cp:revision>
  <dcterms:created xsi:type="dcterms:W3CDTF">2022-02-27T17:36:31Z</dcterms:created>
  <dcterms:modified xsi:type="dcterms:W3CDTF">2025-05-09T09:13:47Z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